
<file path=[Content_Types].xml><?xml version="1.0" encoding="utf-8"?>
<Types xmlns="http://schemas.openxmlformats.org/package/2006/content-types">
  <Default Extension="png" ContentType="image/png"/>
  <Default Extension="emf" ContentType="image/x-emf"/>
  <Default Extension="jpeg" ContentType="image/jpeg"/>
  <Default Extension="jpe"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3" r:id="rId1"/>
  </p:sldMasterIdLst>
  <p:notesMasterIdLst>
    <p:notesMasterId r:id="rId45"/>
  </p:notesMasterIdLst>
  <p:sldIdLst>
    <p:sldId id="296" r:id="rId2"/>
    <p:sldId id="265" r:id="rId3"/>
    <p:sldId id="297" r:id="rId4"/>
    <p:sldId id="298" r:id="rId5"/>
    <p:sldId id="258" r:id="rId6"/>
    <p:sldId id="268" r:id="rId7"/>
    <p:sldId id="299" r:id="rId8"/>
    <p:sldId id="263" r:id="rId9"/>
    <p:sldId id="300" r:id="rId10"/>
    <p:sldId id="282" r:id="rId11"/>
    <p:sldId id="294" r:id="rId12"/>
    <p:sldId id="283" r:id="rId13"/>
    <p:sldId id="264" r:id="rId14"/>
    <p:sldId id="285" r:id="rId15"/>
    <p:sldId id="301" r:id="rId16"/>
    <p:sldId id="302" r:id="rId17"/>
    <p:sldId id="303" r:id="rId18"/>
    <p:sldId id="307" r:id="rId19"/>
    <p:sldId id="308" r:id="rId20"/>
    <p:sldId id="309" r:id="rId21"/>
    <p:sldId id="310" r:id="rId22"/>
    <p:sldId id="311" r:id="rId23"/>
    <p:sldId id="279" r:id="rId24"/>
    <p:sldId id="286" r:id="rId25"/>
    <p:sldId id="280" r:id="rId26"/>
    <p:sldId id="287" r:id="rId27"/>
    <p:sldId id="312" r:id="rId28"/>
    <p:sldId id="313" r:id="rId29"/>
    <p:sldId id="295" r:id="rId30"/>
    <p:sldId id="277" r:id="rId31"/>
    <p:sldId id="271" r:id="rId32"/>
    <p:sldId id="272" r:id="rId33"/>
    <p:sldId id="273" r:id="rId34"/>
    <p:sldId id="274" r:id="rId35"/>
    <p:sldId id="288" r:id="rId36"/>
    <p:sldId id="289" r:id="rId37"/>
    <p:sldId id="290" r:id="rId38"/>
    <p:sldId id="291" r:id="rId39"/>
    <p:sldId id="261" r:id="rId40"/>
    <p:sldId id="292" r:id="rId41"/>
    <p:sldId id="293" r:id="rId42"/>
    <p:sldId id="260" r:id="rId43"/>
    <p:sldId id="315"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74" autoAdjust="0"/>
    <p:restoredTop sz="88689" autoAdjust="0"/>
  </p:normalViewPr>
  <p:slideViewPr>
    <p:cSldViewPr snapToGrid="0">
      <p:cViewPr varScale="1">
        <p:scale>
          <a:sx n="86" d="100"/>
          <a:sy n="86" d="100"/>
        </p:scale>
        <p:origin x="60"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jpg>
</file>

<file path=ppt/media/image20.jpg>
</file>

<file path=ppt/media/image21.jpg>
</file>

<file path=ppt/media/image22.jpeg>
</file>

<file path=ppt/media/image23.jpg>
</file>

<file path=ppt/media/image24.jpg>
</file>

<file path=ppt/media/image25.jpe>
</file>

<file path=ppt/media/image26.jpg>
</file>

<file path=ppt/media/image27.jpg>
</file>

<file path=ppt/media/image29.png>
</file>

<file path=ppt/media/image3.jpeg>
</file>

<file path=ppt/media/image4.jpe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F584A-AD5A-4F6E-BB1D-720E2B1914A8}" type="datetimeFigureOut">
              <a:rPr lang="en-US" smtClean="0"/>
              <a:t>1/11/2017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E0BEE6-E204-42B7-AFBF-BD8CC5A2BF47}" type="slidenum">
              <a:rPr lang="en-US" smtClean="0"/>
              <a:t>‹#›</a:t>
            </a:fld>
            <a:endParaRPr lang="en-US"/>
          </a:p>
        </p:txBody>
      </p:sp>
    </p:spTree>
    <p:extLst>
      <p:ext uri="{BB962C8B-B14F-4D97-AF65-F5344CB8AC3E}">
        <p14:creationId xmlns:p14="http://schemas.microsoft.com/office/powerpoint/2010/main" val="3785543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pexels.com/u/stefanstefancik/"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p>
          <a:p>
            <a:pPr marL="228600" indent="-228600">
              <a:buAutoNum type="arabicPeriod"/>
            </a:pPr>
            <a:r>
              <a:rPr lang="en-US" baseline="0" dirty="0"/>
              <a:t>Read through the whole lesson (including all the notes) before the day of class</a:t>
            </a:r>
          </a:p>
          <a:p>
            <a:pPr marL="228600" indent="-228600">
              <a:buAutoNum type="arabicPeriod"/>
            </a:pPr>
            <a:r>
              <a:rPr lang="en-US" baseline="0" dirty="0"/>
              <a:t>Make note of and gather any supplies you need to bring</a:t>
            </a:r>
          </a:p>
          <a:p>
            <a:pPr marL="228600" indent="-228600">
              <a:buAutoNum type="arabicPeriod"/>
            </a:pPr>
            <a:r>
              <a:rPr lang="en-US" baseline="0" dirty="0"/>
              <a:t>Prepare examples, stories</a:t>
            </a:r>
          </a:p>
          <a:p>
            <a:pPr marL="228600" indent="-228600">
              <a:buAutoNum type="arabicPeriod"/>
            </a:pPr>
            <a:r>
              <a:rPr lang="en-US" baseline="0" dirty="0"/>
              <a:t>Think through how much time you want to spend on individual activities; make notes</a:t>
            </a:r>
          </a:p>
          <a:p>
            <a:pPr marL="228600" indent="-228600">
              <a:buAutoNum type="arabicPeriod"/>
            </a:pPr>
            <a:r>
              <a:rPr lang="en-US" baseline="0" dirty="0"/>
              <a:t>Be sure to allow time to announce the assignment at the end</a:t>
            </a:r>
          </a:p>
          <a:p>
            <a:pPr marL="0" indent="0">
              <a:buNone/>
            </a:pPr>
            <a:endParaRPr lang="en-US" baseline="0" dirty="0"/>
          </a:p>
          <a:p>
            <a:pPr marL="0" indent="0">
              <a:buNone/>
            </a:pPr>
            <a:r>
              <a:rPr lang="en-US" baseline="0" dirty="0"/>
              <a:t>Overview:</a:t>
            </a:r>
          </a:p>
          <a:p>
            <a:pPr marL="0" indent="0">
              <a:buNone/>
            </a:pPr>
            <a:r>
              <a:rPr lang="en-US" baseline="0" dirty="0"/>
              <a:t>Intro (slides 1-5): 4-6 minutes</a:t>
            </a:r>
          </a:p>
          <a:p>
            <a:r>
              <a:rPr lang="en-US" dirty="0"/>
              <a:t>ACME:</a:t>
            </a:r>
            <a:r>
              <a:rPr lang="en-US" baseline="0" dirty="0"/>
              <a:t> 40-45 minutes</a:t>
            </a:r>
          </a:p>
          <a:p>
            <a:pPr marL="0" indent="0">
              <a:buNone/>
            </a:pPr>
            <a:r>
              <a:rPr lang="en-US" baseline="0" dirty="0"/>
              <a:t>Wrap-up: 1-2 minutes</a:t>
            </a:r>
          </a:p>
          <a:p>
            <a:pPr marL="0" indent="0">
              <a:buNone/>
            </a:pPr>
            <a:r>
              <a:rPr lang="en-US" dirty="0"/>
              <a:t>Total:</a:t>
            </a:r>
            <a:r>
              <a:rPr lang="en-US" baseline="0" dirty="0"/>
              <a:t> 45-53 minutes</a:t>
            </a:r>
            <a:endParaRPr lang="en-US" dirty="0"/>
          </a:p>
        </p:txBody>
      </p:sp>
      <p:sp>
        <p:nvSpPr>
          <p:cNvPr id="4" name="Slide Number Placeholder 3"/>
          <p:cNvSpPr>
            <a:spLocks noGrp="1"/>
          </p:cNvSpPr>
          <p:nvPr>
            <p:ph type="sldNum" sz="quarter" idx="10"/>
          </p:nvPr>
        </p:nvSpPr>
        <p:spPr/>
        <p:txBody>
          <a:bodyPr/>
          <a:lstStyle/>
          <a:p>
            <a:fld id="{92E9EBC7-72EA-4374-9157-45C9B31727DB}" type="slidenum">
              <a:rPr lang="en-US" smtClean="0"/>
              <a:t>1</a:t>
            </a:fld>
            <a:endParaRPr lang="en-US"/>
          </a:p>
        </p:txBody>
      </p:sp>
    </p:spTree>
    <p:extLst>
      <p:ext uri="{BB962C8B-B14F-4D97-AF65-F5344CB8AC3E}">
        <p14:creationId xmlns:p14="http://schemas.microsoft.com/office/powerpoint/2010/main" val="30057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(4-6 minute activity) </a:t>
            </a:r>
          </a:p>
        </p:txBody>
      </p:sp>
      <p:sp>
        <p:nvSpPr>
          <p:cNvPr id="4" name="Slide Number Placeholder 3"/>
          <p:cNvSpPr>
            <a:spLocks noGrp="1"/>
          </p:cNvSpPr>
          <p:nvPr>
            <p:ph type="sldNum" sz="quarter" idx="10"/>
          </p:nvPr>
        </p:nvSpPr>
        <p:spPr/>
        <p:txBody>
          <a:bodyPr/>
          <a:lstStyle/>
          <a:p>
            <a:fld id="{47E0BEE6-E204-42B7-AFBF-BD8CC5A2BF47}" type="slidenum">
              <a:rPr lang="en-US" smtClean="0"/>
              <a:t>12</a:t>
            </a:fld>
            <a:endParaRPr lang="en-US"/>
          </a:p>
        </p:txBody>
      </p:sp>
    </p:spTree>
    <p:extLst>
      <p:ext uri="{BB962C8B-B14F-4D97-AF65-F5344CB8AC3E}">
        <p14:creationId xmlns:p14="http://schemas.microsoft.com/office/powerpoint/2010/main" val="16741095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http://www.acme.byu.edu/?page_id=518</a:t>
            </a:r>
          </a:p>
        </p:txBody>
      </p:sp>
      <p:sp>
        <p:nvSpPr>
          <p:cNvPr id="4" name="Slide Number Placeholder 3"/>
          <p:cNvSpPr>
            <a:spLocks noGrp="1"/>
          </p:cNvSpPr>
          <p:nvPr>
            <p:ph type="sldNum" sz="quarter" idx="10"/>
          </p:nvPr>
        </p:nvSpPr>
        <p:spPr/>
        <p:txBody>
          <a:bodyPr/>
          <a:lstStyle/>
          <a:p>
            <a:fld id="{47E0BEE6-E204-42B7-AFBF-BD8CC5A2BF47}" type="slidenum">
              <a:rPr lang="en-US" smtClean="0"/>
              <a:t>13</a:t>
            </a:fld>
            <a:endParaRPr lang="en-US"/>
          </a:p>
        </p:txBody>
      </p:sp>
    </p:spTree>
    <p:extLst>
      <p:ext uri="{BB962C8B-B14F-4D97-AF65-F5344CB8AC3E}">
        <p14:creationId xmlns:p14="http://schemas.microsoft.com/office/powerpoint/2010/main" val="9738078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http://www.acme.byu.edu/?page_id=518</a:t>
            </a:r>
          </a:p>
        </p:txBody>
      </p:sp>
      <p:sp>
        <p:nvSpPr>
          <p:cNvPr id="4" name="Slide Number Placeholder 3"/>
          <p:cNvSpPr>
            <a:spLocks noGrp="1"/>
          </p:cNvSpPr>
          <p:nvPr>
            <p:ph type="sldNum" sz="quarter" idx="10"/>
          </p:nvPr>
        </p:nvSpPr>
        <p:spPr/>
        <p:txBody>
          <a:bodyPr/>
          <a:lstStyle/>
          <a:p>
            <a:fld id="{47E0BEE6-E204-42B7-AFBF-BD8CC5A2BF47}" type="slidenum">
              <a:rPr lang="en-US" smtClean="0"/>
              <a:t>14</a:t>
            </a:fld>
            <a:endParaRPr lang="en-US"/>
          </a:p>
        </p:txBody>
      </p:sp>
    </p:spTree>
    <p:extLst>
      <p:ext uri="{BB962C8B-B14F-4D97-AF65-F5344CB8AC3E}">
        <p14:creationId xmlns:p14="http://schemas.microsoft.com/office/powerpoint/2010/main" val="34521558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aloud</a:t>
            </a:r>
          </a:p>
          <a:p>
            <a:r>
              <a:rPr lang="en-US" dirty="0"/>
              <a:t>Source: BYU ACME</a:t>
            </a:r>
            <a:r>
              <a:rPr lang="en-US" baseline="0" dirty="0"/>
              <a:t> Booklet, p. 7, paragraph 2</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15</a:t>
            </a:fld>
            <a:endParaRPr lang="en-US"/>
          </a:p>
        </p:txBody>
      </p:sp>
    </p:spTree>
    <p:extLst>
      <p:ext uri="{BB962C8B-B14F-4D97-AF65-F5344CB8AC3E}">
        <p14:creationId xmlns:p14="http://schemas.microsoft.com/office/powerpoint/2010/main" val="2379708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none" strike="noStrike" kern="1200" dirty="0">
                <a:solidFill>
                  <a:schemeClr val="tx1"/>
                </a:solidFill>
                <a:effectLst/>
                <a:latin typeface="+mn-lt"/>
                <a:ea typeface="+mn-ea"/>
                <a:cs typeface="+mn-cs"/>
              </a:rPr>
              <a:t>http://www.123rf.com/photo_6165823_stock-photo.html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16</a:t>
            </a:fld>
            <a:endParaRPr lang="en-US"/>
          </a:p>
        </p:txBody>
      </p:sp>
    </p:spTree>
    <p:extLst>
      <p:ext uri="{BB962C8B-B14F-4D97-AF65-F5344CB8AC3E}">
        <p14:creationId xmlns:p14="http://schemas.microsoft.com/office/powerpoint/2010/main" val="1232755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r>
              <a:rPr lang="en-US" sz="1200" dirty="0"/>
              <a:t>Here are a few of those sorts of questions:” </a:t>
            </a:r>
            <a:endParaRPr lang="en-US" dirty="0"/>
          </a:p>
          <a:p>
            <a:endParaRPr lang="en-US" dirty="0"/>
          </a:p>
          <a:p>
            <a:r>
              <a:rPr lang="en-US" dirty="0"/>
              <a:t>Sources: </a:t>
            </a:r>
          </a:p>
          <a:p>
            <a:r>
              <a:rPr lang="en-US" sz="1200" b="0" i="0" u="sng" kern="1200" dirty="0">
                <a:solidFill>
                  <a:schemeClr val="tx1"/>
                </a:solidFill>
                <a:effectLst/>
                <a:latin typeface="+mn-lt"/>
                <a:ea typeface="+mn-ea"/>
                <a:cs typeface="+mn-cs"/>
              </a:rPr>
              <a:t>1. https://en.wikipedia.org/wiki/Angel_Stadium </a:t>
            </a:r>
            <a:endParaRPr lang="en-US" dirty="0"/>
          </a:p>
          <a:p>
            <a:pPr marL="0" indent="0">
              <a:buNone/>
            </a:pPr>
            <a:r>
              <a:rPr lang="en-US" dirty="0"/>
              <a:t>2. https://www.flickr.com/photos/127618410@N06/15270373358/in/photolist-pgoDZh-b16Bg8-rDrd3Y-b16yni-eWR8Vn-brfXyr-b16Cyx-aDGixZ-cFLtMS-b16vRk-kjbqsH-b16BpX-akRtom-bccmLz-bkNZZ3-oopviF-bsVdhR-bb8sDF-bxhghx-akRAud-iqFjqx-apPSxW-ap2xqB-aKn3Lc-jkmXWf-bnDK9E-qfJM5D-e2VTBZ-hmJ85y-bd1xUa-b54wan-jknWRC-cmnCom-b16Cr8-8pQZ9e-b16CgF-bidHdM-5aCtxN-aN9gMX-bCzbPv-bd1GCZ-bd1LWn-bb871g-bd1xMM-bcZh7v-bcZhCn-bd1GoD-bd1HaR-edtau3-bcZioe</a:t>
            </a:r>
          </a:p>
        </p:txBody>
      </p:sp>
      <p:sp>
        <p:nvSpPr>
          <p:cNvPr id="4" name="Slide Number Placeholder 3"/>
          <p:cNvSpPr>
            <a:spLocks noGrp="1"/>
          </p:cNvSpPr>
          <p:nvPr>
            <p:ph type="sldNum" sz="quarter" idx="10"/>
          </p:nvPr>
        </p:nvSpPr>
        <p:spPr/>
        <p:txBody>
          <a:bodyPr/>
          <a:lstStyle/>
          <a:p>
            <a:fld id="{47E0BEE6-E204-42B7-AFBF-BD8CC5A2BF47}" type="slidenum">
              <a:rPr lang="en-US" smtClean="0"/>
              <a:t>17</a:t>
            </a:fld>
            <a:endParaRPr lang="en-US"/>
          </a:p>
        </p:txBody>
      </p:sp>
    </p:spTree>
    <p:extLst>
      <p:ext uri="{BB962C8B-B14F-4D97-AF65-F5344CB8AC3E}">
        <p14:creationId xmlns:p14="http://schemas.microsoft.com/office/powerpoint/2010/main" val="20374755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Sources: </a:t>
            </a:r>
          </a:p>
          <a:p>
            <a:pPr marL="228600" indent="-228600">
              <a:buAutoNum type="arabicPeriod"/>
            </a:pPr>
            <a:r>
              <a:rPr lang="en-US" dirty="0"/>
              <a:t>http://www.acme.byu.edu/wp-content/uploads/2015/04/How-my-bank-tracked-me-to-catch-a-thief-MarketWatch1.pdf</a:t>
            </a:r>
          </a:p>
          <a:p>
            <a:pPr marL="228600" indent="-228600">
              <a:buAutoNum type="arabicPeriod"/>
            </a:pPr>
            <a:r>
              <a:rPr lang="en-US" dirty="0"/>
              <a:t>Image from </a:t>
            </a:r>
            <a:r>
              <a:rPr lang="en-US" sz="1200" b="0" i="0" u="sng" kern="1200" dirty="0">
                <a:solidFill>
                  <a:schemeClr val="tx1"/>
                </a:solidFill>
                <a:effectLst/>
                <a:latin typeface="+mn-lt"/>
                <a:ea typeface="+mn-ea"/>
                <a:cs typeface="+mn-cs"/>
              </a:rPr>
              <a:t>https://www.neovera.com/wp-content/uploads/2015/06/cyber-security-hacker.jpg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18</a:t>
            </a:fld>
            <a:endParaRPr lang="en-US"/>
          </a:p>
        </p:txBody>
      </p:sp>
    </p:spTree>
    <p:extLst>
      <p:ext uri="{BB962C8B-B14F-4D97-AF65-F5344CB8AC3E}">
        <p14:creationId xmlns:p14="http://schemas.microsoft.com/office/powerpoint/2010/main" val="34955036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Image:</a:t>
            </a:r>
            <a:r>
              <a:rPr lang="en-US" baseline="0" dirty="0"/>
              <a:t> https://en.wikipedia.org/wiki/List_of_Amazon.com_locations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19</a:t>
            </a:fld>
            <a:endParaRPr lang="en-US"/>
          </a:p>
        </p:txBody>
      </p:sp>
    </p:spTree>
    <p:extLst>
      <p:ext uri="{BB962C8B-B14F-4D97-AF65-F5344CB8AC3E}">
        <p14:creationId xmlns:p14="http://schemas.microsoft.com/office/powerpoint/2010/main" val="1214772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See </a:t>
            </a:r>
            <a:r>
              <a:rPr lang="en-US" dirty="0"/>
              <a:t>http://phys.org/news/2014-11-carbon-dioxide-algorithm-patients.html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Image source: https://www.ada.com.au/our-expertise/ </a:t>
            </a:r>
          </a:p>
        </p:txBody>
      </p:sp>
      <p:sp>
        <p:nvSpPr>
          <p:cNvPr id="4" name="Slide Number Placeholder 3"/>
          <p:cNvSpPr>
            <a:spLocks noGrp="1"/>
          </p:cNvSpPr>
          <p:nvPr>
            <p:ph type="sldNum" sz="quarter" idx="10"/>
          </p:nvPr>
        </p:nvSpPr>
        <p:spPr/>
        <p:txBody>
          <a:bodyPr/>
          <a:lstStyle/>
          <a:p>
            <a:fld id="{47E0BEE6-E204-42B7-AFBF-BD8CC5A2BF47}" type="slidenum">
              <a:rPr lang="en-US" smtClean="0"/>
              <a:t>20</a:t>
            </a:fld>
            <a:endParaRPr lang="en-US"/>
          </a:p>
        </p:txBody>
      </p:sp>
    </p:spTree>
    <p:extLst>
      <p:ext uri="{BB962C8B-B14F-4D97-AF65-F5344CB8AC3E}">
        <p14:creationId xmlns:p14="http://schemas.microsoft.com/office/powerpoint/2010/main" val="34266297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Questions</a:t>
            </a:r>
            <a:r>
              <a:rPr lang="en-US" baseline="0" dirty="0"/>
              <a:t> taken from the coursework described in BYU ACME Booklet</a:t>
            </a:r>
          </a:p>
          <a:p>
            <a:r>
              <a:rPr lang="en-US" baseline="0" dirty="0"/>
              <a:t>Image source: https://www.flickr.com/photos/83633410@N07/7658165122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22</a:t>
            </a:fld>
            <a:endParaRPr lang="en-US"/>
          </a:p>
        </p:txBody>
      </p:sp>
    </p:spTree>
    <p:extLst>
      <p:ext uri="{BB962C8B-B14F-4D97-AF65-F5344CB8AC3E}">
        <p14:creationId xmlns:p14="http://schemas.microsoft.com/office/powerpoint/2010/main" val="3399027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a:t>
            </a:r>
            <a:r>
              <a:rPr lang="en-US" baseline="0" dirty="0"/>
              <a:t> </a:t>
            </a:r>
            <a:r>
              <a:rPr lang="en-US" dirty="0"/>
              <a:t>Ross, Sage. (2010). </a:t>
            </a:r>
            <a:r>
              <a:rPr lang="en-US" sz="1200" b="0" i="0" u="sng" kern="1200" dirty="0">
                <a:solidFill>
                  <a:schemeClr val="tx1"/>
                </a:solidFill>
                <a:effectLst/>
                <a:latin typeface="+mn-lt"/>
                <a:ea typeface="+mn-ea"/>
                <a:cs typeface="+mn-cs"/>
              </a:rPr>
              <a:t>https://www.flickr.com/photos/ragesoss/4570679591</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a:t>
            </a:fld>
            <a:endParaRPr lang="en-US"/>
          </a:p>
        </p:txBody>
      </p:sp>
    </p:spTree>
    <p:extLst>
      <p:ext uri="{BB962C8B-B14F-4D97-AF65-F5344CB8AC3E}">
        <p14:creationId xmlns:p14="http://schemas.microsoft.com/office/powerpoint/2010/main" val="20007165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http://www.datasciencecentral.com/profiles/blogs/6000-companies-hiring-data-scientists</a:t>
            </a:r>
          </a:p>
          <a:p>
            <a:endParaRPr lang="en-US" dirty="0"/>
          </a:p>
          <a:p>
            <a:r>
              <a:rPr lang="en-US" dirty="0"/>
              <a:t>Images:</a:t>
            </a:r>
            <a:r>
              <a:rPr lang="en-US" baseline="0" dirty="0"/>
              <a:t> </a:t>
            </a:r>
          </a:p>
          <a:p>
            <a:r>
              <a:rPr lang="en-US" baseline="0" dirty="0"/>
              <a:t>Images.google.com</a:t>
            </a:r>
          </a:p>
          <a:p>
            <a:r>
              <a:rPr lang="en-US" baseline="0" dirty="0"/>
              <a:t>Microsoft.com</a:t>
            </a:r>
          </a:p>
          <a:p>
            <a:r>
              <a:rPr lang="en-US" baseline="0" dirty="0"/>
              <a:t>Plus.google.com</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23</a:t>
            </a:fld>
            <a:endParaRPr lang="en-US"/>
          </a:p>
        </p:txBody>
      </p:sp>
    </p:spTree>
    <p:extLst>
      <p:ext uri="{BB962C8B-B14F-4D97-AF65-F5344CB8AC3E}">
        <p14:creationId xmlns:p14="http://schemas.microsoft.com/office/powerpoint/2010/main" val="38489869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a:t>
            </a:r>
          </a:p>
          <a:p>
            <a:pPr marL="228600" indent="-228600">
              <a:buAutoNum type="arabicPeriod"/>
            </a:pPr>
            <a:r>
              <a:rPr lang="en-US" dirty="0"/>
              <a:t>http://blogs.wsj.com/atwork/2014/04/15/best-jobs-of-2014-congratulations-mathematicians/</a:t>
            </a:r>
          </a:p>
          <a:p>
            <a:pPr marL="228600" indent="-228600">
              <a:buAutoNum type="arabicPeriod"/>
            </a:pPr>
            <a:r>
              <a:rPr lang="en-US" dirty="0"/>
              <a:t>http://money.usnews.com/money/careers/slideshows/the-25-best-jobs-of-2015</a:t>
            </a:r>
          </a:p>
          <a:p>
            <a:pPr marL="228600" indent="-228600">
              <a:buAutoNum type="arabicPeriod"/>
            </a:pPr>
            <a:r>
              <a:rPr lang="en-US" dirty="0"/>
              <a:t>http://www.careercast.com/jobs-rated/best-jobs-2016</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Image source: http://blogs.wsj.com/atwork/2014/04/15/best-jobs-of-2014-congratulations-mathematicians/</a:t>
            </a:r>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24</a:t>
            </a:fld>
            <a:endParaRPr lang="en-US"/>
          </a:p>
        </p:txBody>
      </p:sp>
    </p:spTree>
    <p:extLst>
      <p:ext uri="{BB962C8B-B14F-4D97-AF65-F5344CB8AC3E}">
        <p14:creationId xmlns:p14="http://schemas.microsoft.com/office/powerpoint/2010/main" val="8658382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http://www.fastcompany.com/3046277/the-new-rules-of-work/the-top-jobs-in-10-years-might-not-be-what-you-expect</a:t>
            </a:r>
          </a:p>
        </p:txBody>
      </p:sp>
      <p:sp>
        <p:nvSpPr>
          <p:cNvPr id="4" name="Slide Number Placeholder 3"/>
          <p:cNvSpPr>
            <a:spLocks noGrp="1"/>
          </p:cNvSpPr>
          <p:nvPr>
            <p:ph type="sldNum" sz="quarter" idx="10"/>
          </p:nvPr>
        </p:nvSpPr>
        <p:spPr/>
        <p:txBody>
          <a:bodyPr/>
          <a:lstStyle/>
          <a:p>
            <a:fld id="{47E0BEE6-E204-42B7-AFBF-BD8CC5A2BF47}" type="slidenum">
              <a:rPr lang="en-US" smtClean="0"/>
              <a:t>25</a:t>
            </a:fld>
            <a:endParaRPr lang="en-US"/>
          </a:p>
        </p:txBody>
      </p:sp>
    </p:spTree>
    <p:extLst>
      <p:ext uri="{BB962C8B-B14F-4D97-AF65-F5344CB8AC3E}">
        <p14:creationId xmlns:p14="http://schemas.microsoft.com/office/powerpoint/2010/main" val="20449325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 http://digitalculture.club/futureisnow/ </a:t>
            </a:r>
          </a:p>
        </p:txBody>
      </p:sp>
      <p:sp>
        <p:nvSpPr>
          <p:cNvPr id="4" name="Slide Number Placeholder 3"/>
          <p:cNvSpPr>
            <a:spLocks noGrp="1"/>
          </p:cNvSpPr>
          <p:nvPr>
            <p:ph type="sldNum" sz="quarter" idx="10"/>
          </p:nvPr>
        </p:nvSpPr>
        <p:spPr/>
        <p:txBody>
          <a:bodyPr/>
          <a:lstStyle/>
          <a:p>
            <a:fld id="{47E0BEE6-E204-42B7-AFBF-BD8CC5A2BF47}" type="slidenum">
              <a:rPr lang="en-US" smtClean="0"/>
              <a:t>26</a:t>
            </a:fld>
            <a:endParaRPr lang="en-US"/>
          </a:p>
        </p:txBody>
      </p:sp>
    </p:spTree>
    <p:extLst>
      <p:ext uri="{BB962C8B-B14F-4D97-AF65-F5344CB8AC3E}">
        <p14:creationId xmlns:p14="http://schemas.microsoft.com/office/powerpoint/2010/main" val="311640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a:t>
            </a:r>
            <a:r>
              <a:rPr lang="en-US" baseline="0" dirty="0"/>
              <a:t> advice:  </a:t>
            </a:r>
            <a:r>
              <a:rPr lang="en-US" sz="1200" b="0" i="0" kern="1200" dirty="0">
                <a:solidFill>
                  <a:schemeClr val="tx1"/>
                </a:solidFill>
                <a:effectLst/>
                <a:latin typeface="+mn-lt"/>
                <a:ea typeface="+mn-ea"/>
                <a:cs typeface="+mn-cs"/>
              </a:rPr>
              <a:t>If you're interested in consulting, that means going to Management Consulting Club meetings, going to information sessions, asking around for who would be a good person to set up a call and informal informational interview with, and reading Vault online reviews of different companies through BYU Library database access.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Every job is in an ecosystem. Don't perpetuate your ignorance. Get the lay of the land. Where are the most interesting jobs? What BYU connections can you find for those jobs on </a:t>
            </a:r>
            <a:r>
              <a:rPr lang="en-US" sz="1200" b="0" i="0" kern="1200" dirty="0" err="1">
                <a:solidFill>
                  <a:schemeClr val="tx1"/>
                </a:solidFill>
                <a:effectLst/>
                <a:latin typeface="+mn-lt"/>
                <a:ea typeface="+mn-ea"/>
                <a:cs typeface="+mn-cs"/>
              </a:rPr>
              <a:t>Linkedin</a:t>
            </a:r>
            <a:r>
              <a:rPr lang="en-US" sz="1200" b="0" i="0" kern="1200" dirty="0">
                <a:solidFill>
                  <a:schemeClr val="tx1"/>
                </a:solidFill>
                <a:effectLst/>
                <a:latin typeface="+mn-lt"/>
                <a:ea typeface="+mn-ea"/>
                <a:cs typeface="+mn-cs"/>
              </a:rPr>
              <a:t>? What clubs on BYU campus know people? What are the best online resources to find out more?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is all simple exploratory research that you CAN DO. This is the easy stuff.</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Do the research, and you'll know how to prepare, which is really the stuff that takes effort.</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27</a:t>
            </a:fld>
            <a:endParaRPr lang="en-US"/>
          </a:p>
        </p:txBody>
      </p:sp>
    </p:spTree>
    <p:extLst>
      <p:ext uri="{BB962C8B-B14F-4D97-AF65-F5344CB8AC3E}">
        <p14:creationId xmlns:p14="http://schemas.microsoft.com/office/powerpoint/2010/main" val="29128115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More advice</a:t>
            </a:r>
            <a:r>
              <a:rPr lang="en-US" sz="1200" b="0" i="0" kern="1200" dirty="0">
                <a:solidFill>
                  <a:schemeClr val="tx1"/>
                </a:solidFill>
                <a:effectLst/>
                <a:latin typeface="+mn-lt"/>
                <a:ea typeface="+mn-ea"/>
                <a:cs typeface="+mn-cs"/>
              </a:rPr>
              <a:t>:  By way of advice, what I have to say is that today is the day to start! Everyone will be telling you this, but just because that's annoying or it scares you doesn't mean it's not good advice and certainly doesn't mean it's not true. It took me over a year and a half, two internships, multiple personally funded networking and interviewing trips to New York, countless emails and hours on the phone, and personal research for me to get this job. Now, I may be an outlier, but still. Securing any job worth having is going to take work. Just because you are in ACME, does not mean that jobs will fall out of the sky (please do not censor this out). You, just like all other students and majors have to work for jobs. While BYU is a great school, it's not ivy league and we certainly deserve nothing. Just because you are a BYU student, does not mean that you are entitled to special treatment from anyone. However, because you are a BYU student, you are jumping into a network of people willing to help. It's been my experience that BYU alumni across all industries are very willing to help out and answer questions (myself included). We were all helped a lot to get where we are today. What you need to do to get started is get on the phone with people you think are interesting from your current and home wards, talk to BYU alumni that Lisa can arrange, talk to former ACME students, talk to anyone to find out what they do. During this, and every time you interact with a professional or upperclassmen you want to have the attitude of a learner. It will be very clear to whoever you are talking to that you are looking for a job, so don't ask for one. Just ask questions about their individual experience, what the job is like, how they got there, and any advice they have for you, etc. One last comment that I have is do not let school consume you. While it is important, grades and ACME are not the most important thing in your life (don't let Jeff take this out, please). School, ACME, grades - all come to an end. Eventually you will need to get a job. Whether or not you plan on grad school doesn't change that, it just postpones it. The more you can learn now the better. During my junior core fall semester of ACME I took a week off to fly to NYC. It was on that trip that I passed my resume along to the guy who got me the interviews that eventually led to me getting the job I now have. Be prepared to sacrifice for your future! It will always be worth it. </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More Company description</a:t>
            </a:r>
            <a:r>
              <a:rPr lang="en-US" sz="1200" b="0" i="0" kern="1200" dirty="0">
                <a:solidFill>
                  <a:schemeClr val="tx1"/>
                </a:solidFill>
                <a:effectLst/>
                <a:latin typeface="+mn-lt"/>
                <a:ea typeface="+mn-ea"/>
                <a:cs typeface="+mn-cs"/>
              </a:rPr>
              <a:t>:  I'm working for Wells Fargo Securities as an Investment Banking Analyst. For a brief background, Wells Fargo is one of the largest and most respected banks in the United States and the world. Wells Fargo Securities is one division within the larger Wells Fargo. Wells Fargo has three main divisions: the retail bank - that's where you open up a checking account, the commercial bank - where small to medium sized businesses have accounts and take out loans, and the wholesale bank - where large companies and corporations come for complex advice, funding, and support. Wells Fargo Securities sits within the Wholesale Bank of Wells Fargo and is its Investment Bank. Investment Banks provide complex advice and help to arrange funding for companies as they go through periods of transition, growth, or challenge. I will be working within the Corporate Finance group which focuses on Strategic Transaction and Capital Structure advisory. That's a lot of words to say, I will be helping companies decide how best to structure themselves and from where they should get funding to support growth and other obligations. Another part of my work will include understanding how to help companies work with tax rates, mergers and acquisitions (companies buying each other), divestitures (companies selling pieces off), spin- and split-offs (companies selling off a division to form a separate entity), and more. </a:t>
            </a:r>
          </a:p>
          <a:p>
            <a:br>
              <a:rPr lang="en-US" dirty="0"/>
            </a:b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E0BEE6-E204-42B7-AFBF-BD8CC5A2BF47}" type="slidenum">
              <a:rPr lang="en-US" smtClean="0"/>
              <a:t>28</a:t>
            </a:fld>
            <a:endParaRPr lang="en-US"/>
          </a:p>
        </p:txBody>
      </p:sp>
    </p:spTree>
    <p:extLst>
      <p:ext uri="{BB962C8B-B14F-4D97-AF65-F5344CB8AC3E}">
        <p14:creationId xmlns:p14="http://schemas.microsoft.com/office/powerpoint/2010/main" val="32186094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a:t>
            </a:r>
          </a:p>
          <a:p>
            <a:pPr marL="228600" indent="-228600">
              <a:buAutoNum type="arabicPeriod"/>
            </a:pPr>
            <a:r>
              <a:rPr lang="en-US" dirty="0"/>
              <a:t>http://www.payscale.com/research/US/Degree=Bachelor_of_Arts_(BA),_English_Language/Salary</a:t>
            </a:r>
          </a:p>
          <a:p>
            <a:pPr marL="228600" indent="-228600">
              <a:buAutoNum type="arabicPeriod"/>
            </a:pPr>
            <a:r>
              <a:rPr lang="en-US" dirty="0"/>
              <a:t>http://www.monster.com/career-advice/article/100k-jobs-by-college-major</a:t>
            </a:r>
          </a:p>
          <a:p>
            <a:pPr marL="228600" indent="-228600">
              <a:buAutoNum type="arabicPeriod"/>
            </a:pPr>
            <a:r>
              <a:rPr lang="en-US" dirty="0"/>
              <a:t>Image:</a:t>
            </a:r>
            <a:r>
              <a:rPr lang="en-US" baseline="0" dirty="0"/>
              <a:t> </a:t>
            </a:r>
            <a:r>
              <a:rPr lang="en-US" baseline="0" dirty="0" err="1"/>
              <a:t>Teegardin</a:t>
            </a:r>
            <a:r>
              <a:rPr lang="en-US" baseline="0" dirty="0"/>
              <a:t>, Ken. (2011). https://www.flickr.com/photos/teegardin/5912877757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29</a:t>
            </a:fld>
            <a:endParaRPr lang="en-US"/>
          </a:p>
        </p:txBody>
      </p:sp>
    </p:spTree>
    <p:extLst>
      <p:ext uri="{BB962C8B-B14F-4D97-AF65-F5344CB8AC3E}">
        <p14:creationId xmlns:p14="http://schemas.microsoft.com/office/powerpoint/2010/main" val="20853492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unsplash.com</a:t>
            </a:r>
            <a:r>
              <a:rPr lang="en-US" baseline="0" dirty="0"/>
              <a:t> (2016).</a:t>
            </a:r>
            <a:r>
              <a:rPr lang="en-US" dirty="0"/>
              <a:t> Retrieved from </a:t>
            </a:r>
            <a:r>
              <a:rPr lang="en-US" sz="1200" b="0" i="0" u="none" strike="noStrike" kern="1200" dirty="0">
                <a:solidFill>
                  <a:schemeClr val="tx1"/>
                </a:solidFill>
                <a:effectLst/>
                <a:latin typeface="+mn-lt"/>
                <a:ea typeface="+mn-ea"/>
                <a:cs typeface="+mn-cs"/>
              </a:rPr>
              <a:t>https://www.pexels.com/photo/woman-in-sunglasses-on-grey-scale-photo-65121/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30</a:t>
            </a:fld>
            <a:endParaRPr lang="en-US"/>
          </a:p>
        </p:txBody>
      </p:sp>
    </p:spTree>
    <p:extLst>
      <p:ext uri="{BB962C8B-B14F-4D97-AF65-F5344CB8AC3E}">
        <p14:creationId xmlns:p14="http://schemas.microsoft.com/office/powerpoint/2010/main" val="38628845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a:t>
            </a:r>
            <a:r>
              <a:rPr lang="en-US" dirty="0" err="1"/>
              <a:t>aitoff</a:t>
            </a:r>
            <a:r>
              <a:rPr lang="en-US" dirty="0"/>
              <a:t>. (2016). https://pixabay.com/en/superman-lego-superhero-hero-super-1275374/ (CC0 license)</a:t>
            </a:r>
          </a:p>
        </p:txBody>
      </p:sp>
      <p:sp>
        <p:nvSpPr>
          <p:cNvPr id="4" name="Slide Number Placeholder 3"/>
          <p:cNvSpPr>
            <a:spLocks noGrp="1"/>
          </p:cNvSpPr>
          <p:nvPr>
            <p:ph type="sldNum" sz="quarter" idx="10"/>
          </p:nvPr>
        </p:nvSpPr>
        <p:spPr/>
        <p:txBody>
          <a:bodyPr/>
          <a:lstStyle/>
          <a:p>
            <a:fld id="{47E0BEE6-E204-42B7-AFBF-BD8CC5A2BF47}" type="slidenum">
              <a:rPr lang="en-US" smtClean="0"/>
              <a:t>31</a:t>
            </a:fld>
            <a:endParaRPr lang="en-US"/>
          </a:p>
        </p:txBody>
      </p:sp>
    </p:spTree>
    <p:extLst>
      <p:ext uri="{BB962C8B-B14F-4D97-AF65-F5344CB8AC3E}">
        <p14:creationId xmlns:p14="http://schemas.microsoft.com/office/powerpoint/2010/main" val="14158017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https://www.physicsforums.com/threads/is-an-applied-mathematics-major-marketable-for-a-job.571599/</a:t>
            </a:r>
          </a:p>
          <a:p>
            <a:r>
              <a:rPr lang="en-US" dirty="0"/>
              <a:t>Image from </a:t>
            </a:r>
            <a:r>
              <a:rPr lang="en-US" sz="1200" b="0" i="0" u="sng" kern="1200" dirty="0">
                <a:solidFill>
                  <a:schemeClr val="tx1"/>
                </a:solidFill>
                <a:effectLst/>
                <a:latin typeface="+mn-lt"/>
                <a:ea typeface="+mn-ea"/>
                <a:cs typeface="+mn-cs"/>
              </a:rPr>
              <a:t>https://pixabay.com/en/book-bored-college-education-15584/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32</a:t>
            </a:fld>
            <a:endParaRPr lang="en-US"/>
          </a:p>
        </p:txBody>
      </p:sp>
    </p:spTree>
    <p:extLst>
      <p:ext uri="{BB962C8B-B14F-4D97-AF65-F5344CB8AC3E}">
        <p14:creationId xmlns:p14="http://schemas.microsoft.com/office/powerpoint/2010/main" val="26595981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Grading </a:t>
            </a:r>
          </a:p>
          <a:p>
            <a:pPr lvl="1"/>
            <a:r>
              <a:rPr lang="en-US" sz="2000" dirty="0"/>
              <a:t>In-class participation (students will self-report their participation level two times during the semester; mid-term, and final)</a:t>
            </a:r>
          </a:p>
          <a:p>
            <a:pPr lvl="1"/>
            <a:r>
              <a:rPr lang="en-US" sz="2000" dirty="0"/>
              <a:t>Out-of-class application assignments (completion; assignments will be completed via </a:t>
            </a:r>
            <a:r>
              <a:rPr lang="en-US" sz="2000" dirty="0" err="1"/>
              <a:t>learningsuite</a:t>
            </a:r>
            <a:r>
              <a:rPr lang="en-US" sz="2000" baseline="0" dirty="0"/>
              <a:t> or canvas</a:t>
            </a:r>
            <a:r>
              <a:rPr lang="en-US" sz="2000" dirty="0"/>
              <a:t>)</a:t>
            </a:r>
          </a:p>
          <a:p>
            <a:pPr lvl="1"/>
            <a:r>
              <a:rPr lang="en-US" sz="2000" dirty="0"/>
              <a:t>Teaching (how did you do presenting when it was your turn?  Observing students will assign grades for preparedness, engagement, and respect)</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a:t>
            </a:fld>
            <a:endParaRPr lang="en-US"/>
          </a:p>
        </p:txBody>
      </p:sp>
    </p:spTree>
    <p:extLst>
      <p:ext uri="{BB962C8B-B14F-4D97-AF65-F5344CB8AC3E}">
        <p14:creationId xmlns:p14="http://schemas.microsoft.com/office/powerpoint/2010/main" val="22732716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a:t>
            </a:r>
            <a:r>
              <a:rPr lang="en-US" baseline="0" dirty="0"/>
              <a:t> https://www.physicsforums.com/threads/is-an-applied-mathematics-major-marketable-for-a-job.571599/</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33</a:t>
            </a:fld>
            <a:endParaRPr lang="en-US"/>
          </a:p>
        </p:txBody>
      </p:sp>
    </p:spTree>
    <p:extLst>
      <p:ext uri="{BB962C8B-B14F-4D97-AF65-F5344CB8AC3E}">
        <p14:creationId xmlns:p14="http://schemas.microsoft.com/office/powerpoint/2010/main" val="7230725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a:t>
            </a:r>
            <a:r>
              <a:rPr lang="en-US" baseline="0" dirty="0"/>
              <a:t> </a:t>
            </a:r>
            <a:r>
              <a:rPr lang="en-US" baseline="0" dirty="0" err="1"/>
              <a:t>Sarkis</a:t>
            </a:r>
            <a:r>
              <a:rPr lang="en-US" baseline="0" dirty="0"/>
              <a:t>, Sami. (2011). http://fineartamerica.com/featured/businessman-showing-out-an-empty-pants-pocket-sami-sarkis.html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34</a:t>
            </a:fld>
            <a:endParaRPr lang="en-US"/>
          </a:p>
        </p:txBody>
      </p:sp>
    </p:spTree>
    <p:extLst>
      <p:ext uri="{BB962C8B-B14F-4D97-AF65-F5344CB8AC3E}">
        <p14:creationId xmlns:p14="http://schemas.microsoft.com/office/powerpoint/2010/main" val="9926018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a:t>
            </a:r>
            <a:r>
              <a:rPr lang="en-US" dirty="0" err="1"/>
              <a:t>Montrasio</a:t>
            </a:r>
            <a:r>
              <a:rPr lang="en-US" dirty="0"/>
              <a:t>, </a:t>
            </a:r>
            <a:r>
              <a:rPr lang="en-US" dirty="0" err="1"/>
              <a:t>Jakob</a:t>
            </a:r>
            <a:r>
              <a:rPr lang="en-US" dirty="0"/>
              <a:t>.</a:t>
            </a:r>
            <a:r>
              <a:rPr lang="en-US" baseline="0" dirty="0"/>
              <a:t> (2010). https://commons.wikimedia.org/wiki/File:Chinese_model_smiling_at_the_camera_in_office_environment_(6759452607).jpg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35</a:t>
            </a:fld>
            <a:endParaRPr lang="en-US"/>
          </a:p>
        </p:txBody>
      </p:sp>
    </p:spTree>
    <p:extLst>
      <p:ext uri="{BB962C8B-B14F-4D97-AF65-F5344CB8AC3E}">
        <p14:creationId xmlns:p14="http://schemas.microsoft.com/office/powerpoint/2010/main" val="15526697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Instructor:  collect responses and give to designers for implementation in upcoming courses</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Image: https://www.pexels.com/photo/man-person-hand-lens-1338/ </a:t>
            </a:r>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37</a:t>
            </a:fld>
            <a:endParaRPr lang="en-US"/>
          </a:p>
        </p:txBody>
      </p:sp>
    </p:spTree>
    <p:extLst>
      <p:ext uri="{BB962C8B-B14F-4D97-AF65-F5344CB8AC3E}">
        <p14:creationId xmlns:p14="http://schemas.microsoft.com/office/powerpoint/2010/main" val="7006192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Remind students that “concise” means</a:t>
            </a:r>
            <a:r>
              <a:rPr lang="en-US" baseline="0" dirty="0"/>
              <a:t> specific, yet brief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40</a:t>
            </a:fld>
            <a:endParaRPr lang="en-US"/>
          </a:p>
        </p:txBody>
      </p:sp>
    </p:spTree>
    <p:extLst>
      <p:ext uri="{BB962C8B-B14F-4D97-AF65-F5344CB8AC3E}">
        <p14:creationId xmlns:p14="http://schemas.microsoft.com/office/powerpoint/2010/main" val="890697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Instructor keep track of relevant goals that will enhance class; consider posting for class </a:t>
            </a:r>
          </a:p>
          <a:p>
            <a:r>
              <a:rPr lang="en-US" dirty="0"/>
              <a:t>Image credit: </a:t>
            </a:r>
            <a:r>
              <a:rPr lang="en-US" sz="1200" b="0" i="0" u="none" strike="noStrike" kern="1200" dirty="0">
                <a:solidFill>
                  <a:schemeClr val="tx1"/>
                </a:solidFill>
                <a:effectLst/>
                <a:latin typeface="+mn-lt"/>
                <a:ea typeface="+mn-ea"/>
                <a:cs typeface="+mn-cs"/>
                <a:hlinkClick r:id="rId3"/>
              </a:rPr>
              <a:t>Stefan </a:t>
            </a:r>
            <a:r>
              <a:rPr lang="en-US" sz="1200" b="0" i="0" u="none" strike="noStrike" kern="1200" dirty="0" err="1">
                <a:solidFill>
                  <a:schemeClr val="tx1"/>
                </a:solidFill>
                <a:effectLst/>
                <a:latin typeface="+mn-lt"/>
                <a:ea typeface="+mn-ea"/>
                <a:cs typeface="+mn-cs"/>
                <a:hlinkClick r:id="rId3"/>
              </a:rPr>
              <a:t>Stefancik</a:t>
            </a:r>
            <a:r>
              <a:rPr lang="en-US" sz="1200" b="0" i="0" u="none" strike="noStrike" kern="1200" dirty="0">
                <a:solidFill>
                  <a:schemeClr val="tx1"/>
                </a:solidFill>
                <a:effectLst/>
                <a:latin typeface="+mn-lt"/>
                <a:ea typeface="+mn-ea"/>
                <a:cs typeface="+mn-cs"/>
              </a:rPr>
              <a:t> (2015)</a:t>
            </a:r>
            <a:r>
              <a:rPr lang="en-US" sz="1200" b="0" i="0" u="none" strike="noStrike" kern="1200" baseline="0" dirty="0">
                <a:solidFill>
                  <a:schemeClr val="tx1"/>
                </a:solidFill>
                <a:effectLst/>
                <a:latin typeface="+mn-lt"/>
                <a:ea typeface="+mn-ea"/>
                <a:cs typeface="+mn-cs"/>
              </a:rPr>
              <a:t>. </a:t>
            </a:r>
            <a:r>
              <a:rPr lang="en-US" dirty="0"/>
              <a:t>https://www.pexels.com/photo/man-young-happy-smiling-91227/ </a:t>
            </a:r>
          </a:p>
        </p:txBody>
      </p:sp>
      <p:sp>
        <p:nvSpPr>
          <p:cNvPr id="4" name="Slide Number Placeholder 3"/>
          <p:cNvSpPr>
            <a:spLocks noGrp="1"/>
          </p:cNvSpPr>
          <p:nvPr>
            <p:ph type="sldNum" sz="quarter" idx="10"/>
          </p:nvPr>
        </p:nvSpPr>
        <p:spPr/>
        <p:txBody>
          <a:bodyPr/>
          <a:lstStyle/>
          <a:p>
            <a:fld id="{47E0BEE6-E204-42B7-AFBF-BD8CC5A2BF47}" type="slidenum">
              <a:rPr lang="en-US" smtClean="0"/>
              <a:t>4</a:t>
            </a:fld>
            <a:endParaRPr lang="en-US"/>
          </a:p>
        </p:txBody>
      </p:sp>
    </p:spTree>
    <p:extLst>
      <p:ext uri="{BB962C8B-B14F-4D97-AF65-F5344CB8AC3E}">
        <p14:creationId xmlns:p14="http://schemas.microsoft.com/office/powerpoint/2010/main" val="971970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2:57</a:t>
            </a:r>
          </a:p>
          <a:p>
            <a:r>
              <a:rPr lang="en-US" dirty="0"/>
              <a:t>https://www.youtube.com/watch?v=KGpb3_XkEvg</a:t>
            </a:r>
          </a:p>
          <a:p>
            <a:r>
              <a:rPr lang="en-US" dirty="0"/>
              <a:t>This</a:t>
            </a:r>
            <a:r>
              <a:rPr lang="en-US" baseline="0" dirty="0"/>
              <a:t> might take a few seconds to load.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7</a:t>
            </a:fld>
            <a:endParaRPr lang="en-US"/>
          </a:p>
        </p:txBody>
      </p:sp>
    </p:spTree>
    <p:extLst>
      <p:ext uri="{BB962C8B-B14F-4D97-AF65-F5344CB8AC3E}">
        <p14:creationId xmlns:p14="http://schemas.microsoft.com/office/powerpoint/2010/main" val="36775886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Apparently one of the equations is wrong on the video </a:t>
            </a:r>
            <a:endParaRPr lang="en-US" dirty="0"/>
          </a:p>
          <a:p>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8</a:t>
            </a:fld>
            <a:endParaRPr lang="en-US"/>
          </a:p>
        </p:txBody>
      </p:sp>
    </p:spTree>
    <p:extLst>
      <p:ext uri="{BB962C8B-B14F-4D97-AF65-F5344CB8AC3E}">
        <p14:creationId xmlns:p14="http://schemas.microsoft.com/office/powerpoint/2010/main" val="36072929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 = the Brain (always trying to take over the world)</a:t>
            </a:r>
            <a:endParaRPr lang="en-US" dirty="0"/>
          </a:p>
          <a:p>
            <a:r>
              <a:rPr lang="en-US" dirty="0"/>
              <a:t>Image Source: http://img01.deviantart.net/b7c7/i/2015/115/1/e/my_drawing_of_pinky_and_the_brain_by_darcygagnon-d4w214i.jpg</a:t>
            </a:r>
          </a:p>
        </p:txBody>
      </p:sp>
      <p:sp>
        <p:nvSpPr>
          <p:cNvPr id="4" name="Slide Number Placeholder 3"/>
          <p:cNvSpPr>
            <a:spLocks noGrp="1"/>
          </p:cNvSpPr>
          <p:nvPr>
            <p:ph type="sldNum" sz="quarter" idx="10"/>
          </p:nvPr>
        </p:nvSpPr>
        <p:spPr/>
        <p:txBody>
          <a:bodyPr/>
          <a:lstStyle/>
          <a:p>
            <a:fld id="{47E0BEE6-E204-42B7-AFBF-BD8CC5A2BF47}" type="slidenum">
              <a:rPr lang="en-US" smtClean="0"/>
              <a:t>9</a:t>
            </a:fld>
            <a:endParaRPr lang="en-US"/>
          </a:p>
        </p:txBody>
      </p:sp>
    </p:spTree>
    <p:extLst>
      <p:ext uri="{BB962C8B-B14F-4D97-AF65-F5344CB8AC3E}">
        <p14:creationId xmlns:p14="http://schemas.microsoft.com/office/powerpoint/2010/main" val="2188352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http://www.publicdomainpictures.net/pictures/110000/nahled/fractal-tech-disc-background.jpg </a:t>
            </a:r>
          </a:p>
        </p:txBody>
      </p:sp>
      <p:sp>
        <p:nvSpPr>
          <p:cNvPr id="4" name="Slide Number Placeholder 3"/>
          <p:cNvSpPr>
            <a:spLocks noGrp="1"/>
          </p:cNvSpPr>
          <p:nvPr>
            <p:ph type="sldNum" sz="quarter" idx="10"/>
          </p:nvPr>
        </p:nvSpPr>
        <p:spPr/>
        <p:txBody>
          <a:bodyPr/>
          <a:lstStyle/>
          <a:p>
            <a:fld id="{47E0BEE6-E204-42B7-AFBF-BD8CC5A2BF47}" type="slidenum">
              <a:rPr lang="en-US" smtClean="0"/>
              <a:t>10</a:t>
            </a:fld>
            <a:endParaRPr lang="en-US"/>
          </a:p>
        </p:txBody>
      </p:sp>
    </p:spTree>
    <p:extLst>
      <p:ext uri="{BB962C8B-B14F-4D97-AF65-F5344CB8AC3E}">
        <p14:creationId xmlns:p14="http://schemas.microsoft.com/office/powerpoint/2010/main" val="36015018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p>
          <a:p>
            <a:pPr marL="0" indent="0">
              <a:buNone/>
            </a:pPr>
            <a:r>
              <a:rPr lang="en-US" dirty="0"/>
              <a:t>Do any of you remember life before the internet?  </a:t>
            </a:r>
          </a:p>
          <a:p>
            <a:pPr marL="0" indent="0">
              <a:buNone/>
            </a:pPr>
            <a:r>
              <a:rPr lang="en-US" dirty="0"/>
              <a:t>What was it like?  </a:t>
            </a:r>
          </a:p>
          <a:p>
            <a:pPr marL="0" indent="0">
              <a:buNone/>
            </a:pPr>
            <a:r>
              <a:rPr lang="en-US" dirty="0"/>
              <a:t>The internet and its use have completely reshaped our world.  You can be standing knee-deep in a lake in the Midwest, and pull out your phone to talk to your friend in Africa.  You have access to more information than could possibly exist in the largest libraries in the world. </a:t>
            </a:r>
          </a:p>
          <a:p>
            <a:pPr marL="0" indent="0">
              <a:buNone/>
            </a:pPr>
            <a:r>
              <a:rPr lang="en-US" dirty="0"/>
              <a:t>Yes, you’ve probably heard this before. </a:t>
            </a:r>
          </a:p>
          <a:p>
            <a:pPr marL="0" indent="0">
              <a:buNone/>
            </a:pPr>
            <a:r>
              <a:rPr lang="en-US" dirty="0"/>
              <a:t>But, think of it! </a:t>
            </a:r>
          </a:p>
          <a:p>
            <a:pPr marL="0" indent="0">
              <a:buNone/>
            </a:pPr>
            <a:r>
              <a:rPr lang="en-US" dirty="0"/>
              <a:t>What innovation could</a:t>
            </a:r>
            <a:r>
              <a:rPr lang="en-US" i="1" dirty="0"/>
              <a:t> you</a:t>
            </a:r>
            <a:r>
              <a:rPr lang="en-US" dirty="0"/>
              <a:t> help trigger, that would change the world forever?  </a:t>
            </a:r>
          </a:p>
          <a:p>
            <a:pPr marL="0" indent="0">
              <a:buNone/>
            </a:pPr>
            <a:r>
              <a:rPr lang="en-US" dirty="0"/>
              <a:t>With ACME, it is actually possible!</a:t>
            </a:r>
          </a:p>
          <a:p>
            <a:endParaRPr lang="en-US" dirty="0"/>
          </a:p>
          <a:p>
            <a:r>
              <a:rPr lang="en-US" dirty="0"/>
              <a:t>Read</a:t>
            </a:r>
            <a:r>
              <a:rPr lang="en-US" baseline="0" dirty="0"/>
              <a:t> aloud (meant as more of an example than a discussion)</a:t>
            </a:r>
            <a:endParaRPr lang="en-US" dirty="0"/>
          </a:p>
          <a:p>
            <a:r>
              <a:rPr lang="en-US" dirty="0"/>
              <a:t>Image:</a:t>
            </a:r>
            <a:r>
              <a:rPr lang="en-US" baseline="0" dirty="0"/>
              <a:t> https://www.pexels.com/photo/person-taking-picture-of-bare-trees-27276/ </a:t>
            </a:r>
            <a:endParaRPr lang="en-US" dirty="0"/>
          </a:p>
        </p:txBody>
      </p:sp>
      <p:sp>
        <p:nvSpPr>
          <p:cNvPr id="4" name="Slide Number Placeholder 3"/>
          <p:cNvSpPr>
            <a:spLocks noGrp="1"/>
          </p:cNvSpPr>
          <p:nvPr>
            <p:ph type="sldNum" sz="quarter" idx="10"/>
          </p:nvPr>
        </p:nvSpPr>
        <p:spPr/>
        <p:txBody>
          <a:bodyPr/>
          <a:lstStyle/>
          <a:p>
            <a:fld id="{47E0BEE6-E204-42B7-AFBF-BD8CC5A2BF47}" type="slidenum">
              <a:rPr lang="en-US" smtClean="0"/>
              <a:t>11</a:t>
            </a:fld>
            <a:endParaRPr lang="en-US"/>
          </a:p>
        </p:txBody>
      </p:sp>
    </p:spTree>
    <p:extLst>
      <p:ext uri="{BB962C8B-B14F-4D97-AF65-F5344CB8AC3E}">
        <p14:creationId xmlns:p14="http://schemas.microsoft.com/office/powerpoint/2010/main" val="25283841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5440527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40559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8710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13148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31670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5388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3999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57194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4352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0280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772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1/11/2017</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2961969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1.JPG"/></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goo.gl/JuvcW0"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5.jpe"/><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www.datasciencecentral.com/profiles/blogs/6000-companies-hiring-data-scientists" TargetMode="External"/><Relationship Id="rId7" Type="http://schemas.openxmlformats.org/officeDocument/2006/relationships/hyperlink" Target="http://blogs.hbr.org/2014/02/recruit-better-data-analysts/" TargetMode="External"/><Relationship Id="rId2" Type="http://schemas.openxmlformats.org/officeDocument/2006/relationships/hyperlink" Target="http://www.acme.byu.edu/" TargetMode="External"/><Relationship Id="rId1" Type="http://schemas.openxmlformats.org/officeDocument/2006/relationships/slideLayout" Target="../slideLayouts/slideLayout2.xml"/><Relationship Id="rId6" Type="http://schemas.openxmlformats.org/officeDocument/2006/relationships/hyperlink" Target="http://www.bloomberg.com/video/march-math-ness-breaking-down-the-brackets-3YExBDv1RG~KCvn81KDfWg.html" TargetMode="External"/><Relationship Id="rId5" Type="http://schemas.openxmlformats.org/officeDocument/2006/relationships/hyperlink" Target="http://www.nbcnews.com/storyline/missing-jet/how-math-solved-mystery-missing-malaysian-jets-path-n62026" TargetMode="External"/><Relationship Id="rId4" Type="http://schemas.openxmlformats.org/officeDocument/2006/relationships/hyperlink" Target="http://blogs.wsj.com/atwork/2014/04/15/best-jobs-of-2014-congratulations-mathematicians/"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ideo" Target="https://www.youtube.com/embed/KGpb3_XkEvg" TargetMode="Externa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224" y="0"/>
            <a:ext cx="609935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944183" y="1287865"/>
            <a:ext cx="5151817" cy="4273170"/>
          </a:xfrm>
          <a:prstGeom prst="rect">
            <a:avLst/>
          </a:prstGeom>
        </p:spPr>
      </p:pic>
      <p:sp>
        <p:nvSpPr>
          <p:cNvPr id="2" name="Title 1"/>
          <p:cNvSpPr>
            <a:spLocks noGrp="1"/>
          </p:cNvSpPr>
          <p:nvPr>
            <p:ph type="ctrTitle"/>
          </p:nvPr>
        </p:nvSpPr>
        <p:spPr>
          <a:xfrm>
            <a:off x="6941573" y="758952"/>
            <a:ext cx="3738617" cy="4041648"/>
          </a:xfrm>
        </p:spPr>
        <p:txBody>
          <a:bodyPr>
            <a:normAutofit/>
          </a:bodyPr>
          <a:lstStyle/>
          <a:p>
            <a:r>
              <a:rPr lang="en-US" sz="6600" dirty="0"/>
              <a:t>ACME </a:t>
            </a:r>
            <a:r>
              <a:rPr lang="en-US" sz="4800" dirty="0"/>
              <a:t>(Or, “Taking over the World”)</a:t>
            </a:r>
            <a:endParaRPr lang="en-US" sz="6600" dirty="0"/>
          </a:p>
        </p:txBody>
      </p:sp>
      <p:sp>
        <p:nvSpPr>
          <p:cNvPr id="3" name="Subtitle 2"/>
          <p:cNvSpPr>
            <a:spLocks noGrp="1"/>
          </p:cNvSpPr>
          <p:nvPr>
            <p:ph type="subTitle" idx="1"/>
          </p:nvPr>
        </p:nvSpPr>
        <p:spPr>
          <a:xfrm>
            <a:off x="6927095" y="4800600"/>
            <a:ext cx="3753096" cy="1691640"/>
          </a:xfrm>
        </p:spPr>
        <p:txBody>
          <a:bodyPr>
            <a:normAutofit/>
          </a:bodyPr>
          <a:lstStyle/>
          <a:p>
            <a:r>
              <a:rPr lang="en-US" sz="2400" dirty="0">
                <a:solidFill>
                  <a:schemeClr val="tx1">
                    <a:lumMod val="85000"/>
                  </a:schemeClr>
                </a:solidFill>
              </a:rPr>
              <a:t>Introduction</a:t>
            </a:r>
          </a:p>
        </p:txBody>
      </p:sp>
    </p:spTree>
    <p:extLst>
      <p:ext uri="{BB962C8B-B14F-4D97-AF65-F5344CB8AC3E}">
        <p14:creationId xmlns:p14="http://schemas.microsoft.com/office/powerpoint/2010/main" val="3303521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2141220"/>
            <a:ext cx="12192000" cy="11967210"/>
          </a:xfrm>
          <a:prstGeom prst="rect">
            <a:avLst/>
          </a:prstGeom>
        </p:spPr>
      </p:pic>
      <p:sp>
        <p:nvSpPr>
          <p:cNvPr id="2" name="Title 1"/>
          <p:cNvSpPr>
            <a:spLocks noGrp="1"/>
          </p:cNvSpPr>
          <p:nvPr>
            <p:ph type="title"/>
          </p:nvPr>
        </p:nvSpPr>
        <p:spPr/>
        <p:txBody>
          <a:bodyPr/>
          <a:lstStyle/>
          <a:p>
            <a:r>
              <a:rPr lang="en-US" dirty="0">
                <a:solidFill>
                  <a:schemeClr val="bg1"/>
                </a:solidFill>
                <a:latin typeface="Arial" panose="020B0604020202020204" pitchFamily="34" charset="0"/>
                <a:cs typeface="Arial" panose="020B0604020202020204" pitchFamily="34" charset="0"/>
              </a:rPr>
              <a:t>ACME</a:t>
            </a:r>
          </a:p>
        </p:txBody>
      </p:sp>
      <p:sp>
        <p:nvSpPr>
          <p:cNvPr id="3" name="Content Placeholder 2"/>
          <p:cNvSpPr>
            <a:spLocks noGrp="1"/>
          </p:cNvSpPr>
          <p:nvPr>
            <p:ph idx="1"/>
          </p:nvPr>
        </p:nvSpPr>
        <p:spPr/>
        <p:txBody>
          <a:bodyPr/>
          <a:lstStyle/>
          <a:p>
            <a:r>
              <a:rPr lang="en-US" sz="3200" dirty="0">
                <a:solidFill>
                  <a:schemeClr val="bg1"/>
                </a:solidFill>
                <a:latin typeface="Arial" panose="020B0604020202020204" pitchFamily="34" charset="0"/>
                <a:cs typeface="Arial" panose="020B0604020202020204" pitchFamily="34" charset="0"/>
              </a:rPr>
              <a:t>Understanding and using math LITERALLY changes the world</a:t>
            </a:r>
          </a:p>
          <a:p>
            <a:r>
              <a:rPr lang="en-US" sz="3200" dirty="0">
                <a:solidFill>
                  <a:schemeClr val="bg1"/>
                </a:solidFill>
                <a:latin typeface="Arial" panose="020B0604020202020204" pitchFamily="34" charset="0"/>
                <a:cs typeface="Arial" panose="020B0604020202020204" pitchFamily="34" charset="0"/>
              </a:rPr>
              <a:t>You are learning how to change the world.  </a:t>
            </a:r>
            <a:r>
              <a:rPr lang="en-US" sz="3200" i="1" dirty="0">
                <a:solidFill>
                  <a:schemeClr val="bg1"/>
                </a:solidFill>
                <a:latin typeface="Arial" panose="020B0604020202020204" pitchFamily="34" charset="0"/>
                <a:cs typeface="Arial" panose="020B0604020202020204" pitchFamily="34" charset="0"/>
              </a:rPr>
              <a:t>Isn’t that incredible?</a:t>
            </a:r>
            <a:endParaRPr lang="en-US" sz="3200" dirty="0">
              <a:solidFill>
                <a:schemeClr val="bg1"/>
              </a:solidFill>
              <a:latin typeface="Arial" panose="020B0604020202020204" pitchFamily="34" charset="0"/>
              <a:cs typeface="Arial" panose="020B0604020202020204" pitchFamily="34" charset="0"/>
            </a:endParaRPr>
          </a:p>
          <a:p>
            <a:endParaRPr lang="en-US" sz="3200" i="1" dirty="0"/>
          </a:p>
          <a:p>
            <a:endParaRPr lang="en-US" i="1" dirty="0"/>
          </a:p>
        </p:txBody>
      </p:sp>
    </p:spTree>
    <p:extLst>
      <p:ext uri="{BB962C8B-B14F-4D97-AF65-F5344CB8AC3E}">
        <p14:creationId xmlns:p14="http://schemas.microsoft.com/office/powerpoint/2010/main" val="3718485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953" y="365760"/>
            <a:ext cx="3114297" cy="1325562"/>
          </a:xfrm>
        </p:spPr>
        <p:txBody>
          <a:bodyPr/>
          <a:lstStyle/>
          <a:p>
            <a:r>
              <a:rPr lang="en-US" dirty="0"/>
              <a:t>Example</a:t>
            </a:r>
          </a:p>
        </p:txBody>
      </p:sp>
      <p:sp>
        <p:nvSpPr>
          <p:cNvPr id="3" name="Content Placeholder 2"/>
          <p:cNvSpPr>
            <a:spLocks noGrp="1"/>
          </p:cNvSpPr>
          <p:nvPr>
            <p:ph idx="1"/>
          </p:nvPr>
        </p:nvSpPr>
        <p:spPr>
          <a:xfrm>
            <a:off x="433953" y="1691322"/>
            <a:ext cx="3114297" cy="4488815"/>
          </a:xfrm>
        </p:spPr>
        <p:txBody>
          <a:bodyPr>
            <a:normAutofit lnSpcReduction="10000"/>
          </a:bodyPr>
          <a:lstStyle/>
          <a:p>
            <a:r>
              <a:rPr lang="en-US" sz="2800" dirty="0"/>
              <a:t>How has the internet changed the world? </a:t>
            </a:r>
          </a:p>
          <a:p>
            <a:r>
              <a:rPr lang="en-US" sz="2800" dirty="0"/>
              <a:t>What innovation could</a:t>
            </a:r>
            <a:r>
              <a:rPr lang="en-US" sz="2800" i="1" dirty="0"/>
              <a:t> you</a:t>
            </a:r>
            <a:r>
              <a:rPr lang="en-US" sz="2800" dirty="0"/>
              <a:t> help trigger, that would change the world forever?  </a:t>
            </a:r>
          </a:p>
          <a:p>
            <a:pPr marL="0" indent="0">
              <a:buNone/>
            </a:pPr>
            <a:endParaRPr lang="en-US" dirty="0"/>
          </a:p>
        </p:txBody>
      </p:sp>
      <p:pic>
        <p:nvPicPr>
          <p:cNvPr id="5" name="Picture 4"/>
          <p:cNvPicPr>
            <a:picLocks noChangeAspect="1"/>
          </p:cNvPicPr>
          <p:nvPr/>
        </p:nvPicPr>
        <p:blipFill>
          <a:blip r:embed="rId3"/>
          <a:stretch>
            <a:fillRect/>
          </a:stretch>
        </p:blipFill>
        <p:spPr>
          <a:xfrm>
            <a:off x="3548250" y="1013459"/>
            <a:ext cx="7750015" cy="5166678"/>
          </a:xfrm>
          <a:prstGeom prst="rect">
            <a:avLst/>
          </a:prstGeom>
        </p:spPr>
      </p:pic>
    </p:spTree>
    <p:extLst>
      <p:ext uri="{BB962C8B-B14F-4D97-AF65-F5344CB8AC3E}">
        <p14:creationId xmlns:p14="http://schemas.microsoft.com/office/powerpoint/2010/main" val="4934613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5895" y="365760"/>
            <a:ext cx="9808617" cy="1325562"/>
          </a:xfrm>
        </p:spPr>
        <p:txBody>
          <a:bodyPr/>
          <a:lstStyle/>
          <a:p>
            <a:r>
              <a:rPr lang="en-US" dirty="0"/>
              <a:t>Group Activity</a:t>
            </a:r>
          </a:p>
        </p:txBody>
      </p:sp>
      <p:sp>
        <p:nvSpPr>
          <p:cNvPr id="3" name="Content Placeholder 2"/>
          <p:cNvSpPr>
            <a:spLocks noGrp="1"/>
          </p:cNvSpPr>
          <p:nvPr>
            <p:ph idx="1"/>
          </p:nvPr>
        </p:nvSpPr>
        <p:spPr>
          <a:xfrm>
            <a:off x="1145895" y="1898248"/>
            <a:ext cx="9233518" cy="3892953"/>
          </a:xfrm>
        </p:spPr>
        <p:txBody>
          <a:bodyPr>
            <a:normAutofit/>
          </a:bodyPr>
          <a:lstStyle/>
          <a:p>
            <a:pPr marL="0" indent="0">
              <a:buNone/>
            </a:pPr>
            <a:r>
              <a:rPr lang="en-US" sz="2400" dirty="0"/>
              <a:t>Break into groups of 2-3 and discuss the following questions:</a:t>
            </a:r>
          </a:p>
          <a:p>
            <a:pPr marL="457200" indent="-457200">
              <a:buFont typeface="+mj-lt"/>
              <a:buAutoNum type="arabicPeriod"/>
            </a:pPr>
            <a:r>
              <a:rPr lang="en-US" sz="2400" dirty="0"/>
              <a:t>Why did you choose ACME?  </a:t>
            </a:r>
          </a:p>
          <a:p>
            <a:pPr marL="457200" indent="-457200">
              <a:buFont typeface="+mj-lt"/>
              <a:buAutoNum type="arabicPeriod"/>
            </a:pPr>
            <a:r>
              <a:rPr lang="en-US" sz="2400" dirty="0"/>
              <a:t>What is the most impressive thing you have ever seen done with math?  </a:t>
            </a:r>
          </a:p>
          <a:p>
            <a:pPr marL="457200" indent="-457200">
              <a:buFont typeface="+mj-lt"/>
              <a:buAutoNum type="arabicPeriod"/>
            </a:pPr>
            <a:r>
              <a:rPr lang="en-US" sz="2400" dirty="0"/>
              <a:t>What is the most impressive thing you’ve done with math, </a:t>
            </a:r>
            <a:r>
              <a:rPr lang="en-US" sz="2400" i="1" dirty="0"/>
              <a:t>yourself</a:t>
            </a:r>
            <a:r>
              <a:rPr lang="en-US" sz="2400" dirty="0"/>
              <a:t>? </a:t>
            </a:r>
          </a:p>
          <a:p>
            <a:pPr marL="457200" indent="-457200">
              <a:buFont typeface="+mj-lt"/>
              <a:buAutoNum type="arabicPeriod"/>
            </a:pPr>
            <a:r>
              <a:rPr lang="en-US" sz="2400" dirty="0"/>
              <a:t>What do you want to be able to do when you graduate?  In 10 years?  30?</a:t>
            </a:r>
          </a:p>
        </p:txBody>
      </p:sp>
    </p:spTree>
    <p:extLst>
      <p:ext uri="{BB962C8B-B14F-4D97-AF65-F5344CB8AC3E}">
        <p14:creationId xmlns:p14="http://schemas.microsoft.com/office/powerpoint/2010/main" val="181461657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ACME</a:t>
            </a:r>
          </a:p>
        </p:txBody>
      </p:sp>
      <p:sp>
        <p:nvSpPr>
          <p:cNvPr id="3" name="Content Placeholder 2"/>
          <p:cNvSpPr>
            <a:spLocks noGrp="1"/>
          </p:cNvSpPr>
          <p:nvPr>
            <p:ph sz="half" idx="1"/>
          </p:nvPr>
        </p:nvSpPr>
        <p:spPr>
          <a:xfrm>
            <a:off x="1141411" y="1828801"/>
            <a:ext cx="4944596" cy="4625974"/>
          </a:xfrm>
        </p:spPr>
        <p:txBody>
          <a:bodyPr>
            <a:normAutofit/>
          </a:bodyPr>
          <a:lstStyle/>
          <a:p>
            <a:r>
              <a:rPr lang="en-US" sz="2800" dirty="0"/>
              <a:t>Actually, world domination IS a major – and you’re in it</a:t>
            </a:r>
          </a:p>
          <a:p>
            <a:r>
              <a:rPr lang="en-US" sz="2800" dirty="0"/>
              <a:t>Yes, ACME is Applied and Computational Mathematics Emphasis, but it also means “the best, the peak, the summit, or the point of perfection.”</a:t>
            </a:r>
          </a:p>
          <a:p>
            <a:endParaRPr lang="en-US" dirty="0"/>
          </a:p>
        </p:txBody>
      </p:sp>
      <p:pic>
        <p:nvPicPr>
          <p:cNvPr id="7" name="Content Placeholder 6"/>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91250" y="1828800"/>
            <a:ext cx="4351338" cy="4351338"/>
          </a:xfrm>
          <a:prstGeom prst="rect">
            <a:avLst/>
          </a:prstGeom>
        </p:spPr>
      </p:pic>
    </p:spTree>
    <p:extLst>
      <p:ext uri="{BB962C8B-B14F-4D97-AF65-F5344CB8AC3E}">
        <p14:creationId xmlns:p14="http://schemas.microsoft.com/office/powerpoint/2010/main" val="23424366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Yeah…but, how?</a:t>
            </a:r>
          </a:p>
        </p:txBody>
      </p:sp>
      <p:sp>
        <p:nvSpPr>
          <p:cNvPr id="3" name="Content Placeholder 2"/>
          <p:cNvSpPr>
            <a:spLocks noGrp="1"/>
          </p:cNvSpPr>
          <p:nvPr>
            <p:ph sz="half" idx="1"/>
          </p:nvPr>
        </p:nvSpPr>
        <p:spPr>
          <a:xfrm>
            <a:off x="1141411" y="2249485"/>
            <a:ext cx="4850828" cy="4205289"/>
          </a:xfrm>
        </p:spPr>
        <p:txBody>
          <a:bodyPr>
            <a:normAutofit/>
          </a:bodyPr>
          <a:lstStyle/>
          <a:p>
            <a:r>
              <a:rPr lang="en-US" sz="2800" dirty="0"/>
              <a:t>But…</a:t>
            </a:r>
            <a:r>
              <a:rPr lang="en-US" sz="2800" i="1" dirty="0"/>
              <a:t>how</a:t>
            </a:r>
            <a:r>
              <a:rPr lang="en-US" sz="2800" dirty="0"/>
              <a:t>?  </a:t>
            </a:r>
            <a:r>
              <a:rPr lang="en-US" sz="2800" i="1" dirty="0"/>
              <a:t>What</a:t>
            </a:r>
            <a:r>
              <a:rPr lang="en-US" sz="2800" dirty="0"/>
              <a:t> makes ACME so amazing?  </a:t>
            </a:r>
          </a:p>
          <a:p>
            <a:r>
              <a:rPr lang="en-US" sz="2800" dirty="0"/>
              <a:t>Let’s look into this</a:t>
            </a:r>
          </a:p>
        </p:txBody>
      </p:sp>
      <p:pic>
        <p:nvPicPr>
          <p:cNvPr id="7" name="Content Placeholder 6"/>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91250" y="1828800"/>
            <a:ext cx="4351338" cy="4351338"/>
          </a:xfrm>
          <a:prstGeom prst="rect">
            <a:avLst/>
          </a:prstGeom>
        </p:spPr>
      </p:pic>
    </p:spTree>
    <p:extLst>
      <p:ext uri="{BB962C8B-B14F-4D97-AF65-F5344CB8AC3E}">
        <p14:creationId xmlns:p14="http://schemas.microsoft.com/office/powerpoint/2010/main" val="3313174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1696" y="365760"/>
            <a:ext cx="10012816" cy="1325562"/>
          </a:xfrm>
        </p:spPr>
        <p:txBody>
          <a:bodyPr/>
          <a:lstStyle/>
          <a:p>
            <a:r>
              <a:rPr lang="en-US" dirty="0"/>
              <a:t>Why ACME?</a:t>
            </a:r>
          </a:p>
        </p:txBody>
      </p:sp>
      <p:sp>
        <p:nvSpPr>
          <p:cNvPr id="5" name="Content Placeholder 4"/>
          <p:cNvSpPr>
            <a:spLocks noGrp="1"/>
          </p:cNvSpPr>
          <p:nvPr>
            <p:ph idx="1"/>
          </p:nvPr>
        </p:nvSpPr>
        <p:spPr>
          <a:xfrm>
            <a:off x="941696" y="1828800"/>
            <a:ext cx="10012816" cy="4351337"/>
          </a:xfrm>
        </p:spPr>
        <p:txBody>
          <a:bodyPr>
            <a:noAutofit/>
          </a:bodyPr>
          <a:lstStyle/>
          <a:p>
            <a:pPr marL="0" indent="0">
              <a:buNone/>
            </a:pPr>
            <a:r>
              <a:rPr lang="en-US" sz="2400" dirty="0"/>
              <a:t>“While educators, policy makers, and academics largely agree on the crucial role our STEM workforce plays in our nation’s health, </a:t>
            </a:r>
            <a:r>
              <a:rPr lang="en-US" sz="2400" b="1" dirty="0"/>
              <a:t>universities struggle to attract and retain students in these fields</a:t>
            </a:r>
            <a:r>
              <a:rPr lang="en-US" sz="2400" dirty="0"/>
              <a:t>. This shortfall is particularly pronounced in the mathematical sciences, where many academic departments have been slow to modernize their degree programs and prepare students for </a:t>
            </a:r>
            <a:r>
              <a:rPr lang="en-US" sz="2400" b="1" dirty="0"/>
              <a:t>high-paying and personally enriching careers </a:t>
            </a:r>
            <a:r>
              <a:rPr lang="en-US" sz="2400" dirty="0"/>
              <a:t>in mathematically- and computationally-intensive fields such as finance and economics, data science and predictive analytics, insurance and risk management, supply chain management, information security, national security, signal, image, and natural language processing, bioinformatics, and computational biology.”</a:t>
            </a:r>
          </a:p>
        </p:txBody>
      </p:sp>
    </p:spTree>
    <p:extLst>
      <p:ext uri="{BB962C8B-B14F-4D97-AF65-F5344CB8AC3E}">
        <p14:creationId xmlns:p14="http://schemas.microsoft.com/office/powerpoint/2010/main" val="2433979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97848" y="365760"/>
            <a:ext cx="4633961" cy="1325562"/>
          </a:xfrm>
        </p:spPr>
        <p:txBody>
          <a:bodyPr/>
          <a:lstStyle/>
          <a:p>
            <a:r>
              <a:rPr lang="en-US" dirty="0"/>
              <a:t>Not you</a:t>
            </a:r>
          </a:p>
        </p:txBody>
      </p:sp>
      <p:sp>
        <p:nvSpPr>
          <p:cNvPr id="3" name="Content Placeholder 2"/>
          <p:cNvSpPr>
            <a:spLocks noGrp="1"/>
          </p:cNvSpPr>
          <p:nvPr>
            <p:ph sz="half" idx="1"/>
          </p:nvPr>
        </p:nvSpPr>
        <p:spPr>
          <a:xfrm>
            <a:off x="797848" y="1842448"/>
            <a:ext cx="4480560" cy="4351337"/>
          </a:xfrm>
        </p:spPr>
        <p:txBody>
          <a:bodyPr>
            <a:normAutofit/>
          </a:bodyPr>
          <a:lstStyle/>
          <a:p>
            <a:r>
              <a:rPr lang="en-US" sz="2400" dirty="0"/>
              <a:t>Your program has been specifically engineered to prepare students for high-paying and personally enriching careers in mathematically- and computationally-intensive fields </a:t>
            </a:r>
          </a:p>
        </p:txBody>
      </p:sp>
      <p:sp>
        <p:nvSpPr>
          <p:cNvPr id="5" name="Content Placeholder 4"/>
          <p:cNvSpPr>
            <a:spLocks noGrp="1"/>
          </p:cNvSpPr>
          <p:nvPr>
            <p:ph sz="half" idx="2"/>
          </p:nvPr>
        </p:nvSpPr>
        <p:spPr/>
        <p:txBody>
          <a:bodyPr/>
          <a:lstStyle/>
          <a:p>
            <a:r>
              <a:rPr lang="en-US" dirty="0"/>
              <a:t>Awesome picture (?)</a:t>
            </a:r>
          </a:p>
        </p:txBody>
      </p:sp>
      <p:pic>
        <p:nvPicPr>
          <p:cNvPr id="2" name="Picture 1"/>
          <p:cNvPicPr>
            <a:picLocks noChangeAspect="1"/>
          </p:cNvPicPr>
          <p:nvPr/>
        </p:nvPicPr>
        <p:blipFill>
          <a:blip r:embed="rId3"/>
          <a:stretch>
            <a:fillRect/>
          </a:stretch>
        </p:blipFill>
        <p:spPr>
          <a:xfrm>
            <a:off x="5431809" y="0"/>
            <a:ext cx="6858000" cy="6858000"/>
          </a:xfrm>
          <a:prstGeom prst="rect">
            <a:avLst/>
          </a:prstGeom>
        </p:spPr>
      </p:pic>
    </p:spTree>
    <p:extLst>
      <p:ext uri="{BB962C8B-B14F-4D97-AF65-F5344CB8AC3E}">
        <p14:creationId xmlns:p14="http://schemas.microsoft.com/office/powerpoint/2010/main" val="2168020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3"/>
          <a:srcRect r="2" b="6503"/>
          <a:stretch/>
        </p:blipFill>
        <p:spPr>
          <a:xfrm>
            <a:off x="7117539" y="867558"/>
            <a:ext cx="4019312" cy="5588101"/>
          </a:xfrm>
          <a:prstGeom prst="rect">
            <a:avLst/>
          </a:prstGeom>
        </p:spPr>
      </p:pic>
      <p:sp>
        <p:nvSpPr>
          <p:cNvPr id="2" name="Title 1"/>
          <p:cNvSpPr>
            <a:spLocks noGrp="1"/>
          </p:cNvSpPr>
          <p:nvPr>
            <p:ph type="title"/>
          </p:nvPr>
        </p:nvSpPr>
        <p:spPr>
          <a:xfrm>
            <a:off x="33008" y="128289"/>
            <a:ext cx="7084531" cy="739269"/>
          </a:xfrm>
        </p:spPr>
        <p:txBody>
          <a:bodyPr vert="horz" lIns="91440" tIns="45720" rIns="91440" bIns="45720" rtlCol="0" anchor="b">
            <a:normAutofit/>
          </a:bodyPr>
          <a:lstStyle/>
          <a:p>
            <a:r>
              <a:rPr lang="en-US" dirty="0"/>
              <a:t>Examples</a:t>
            </a:r>
          </a:p>
        </p:txBody>
      </p:sp>
      <p:sp>
        <p:nvSpPr>
          <p:cNvPr id="3" name="Content Placeholder 2"/>
          <p:cNvSpPr>
            <a:spLocks noGrp="1"/>
          </p:cNvSpPr>
          <p:nvPr>
            <p:ph sz="half" idx="1"/>
          </p:nvPr>
        </p:nvSpPr>
        <p:spPr>
          <a:xfrm>
            <a:off x="33008" y="995846"/>
            <a:ext cx="7909989" cy="993811"/>
          </a:xfrm>
        </p:spPr>
        <p:txBody>
          <a:bodyPr vert="horz" lIns="91440" tIns="45720" rIns="91440" bIns="45720" rtlCol="0">
            <a:normAutofit/>
          </a:bodyPr>
          <a:lstStyle/>
          <a:p>
            <a:pPr marL="0">
              <a:buNone/>
            </a:pPr>
            <a:r>
              <a:rPr lang="en-US" sz="2600" dirty="0"/>
              <a:t>How can math “break” the game of baseball?  </a:t>
            </a:r>
          </a:p>
        </p:txBody>
      </p:sp>
      <p:pic>
        <p:nvPicPr>
          <p:cNvPr id="5" name="Picture 4"/>
          <p:cNvPicPr>
            <a:picLocks noChangeAspect="1"/>
          </p:cNvPicPr>
          <p:nvPr/>
        </p:nvPicPr>
        <p:blipFill>
          <a:blip r:embed="rId4"/>
          <a:stretch>
            <a:fillRect/>
          </a:stretch>
        </p:blipFill>
        <p:spPr>
          <a:xfrm>
            <a:off x="0" y="1636837"/>
            <a:ext cx="6961550" cy="5221163"/>
          </a:xfrm>
          <a:prstGeom prst="rect">
            <a:avLst/>
          </a:prstGeom>
        </p:spPr>
      </p:pic>
    </p:spTree>
    <p:extLst>
      <p:ext uri="{BB962C8B-B14F-4D97-AF65-F5344CB8AC3E}">
        <p14:creationId xmlns:p14="http://schemas.microsoft.com/office/powerpoint/2010/main" val="21249729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44050" y="640080"/>
            <a:ext cx="10404741" cy="739269"/>
          </a:xfrm>
        </p:spPr>
        <p:txBody>
          <a:bodyPr vert="horz" lIns="91440" tIns="45720" rIns="91440" bIns="45720" rtlCol="0" anchor="b">
            <a:normAutofit/>
          </a:bodyPr>
          <a:lstStyle/>
          <a:p>
            <a:r>
              <a:rPr lang="en-US" dirty="0"/>
              <a:t>Examples</a:t>
            </a:r>
          </a:p>
        </p:txBody>
      </p:sp>
      <p:sp>
        <p:nvSpPr>
          <p:cNvPr id="3" name="Content Placeholder 2"/>
          <p:cNvSpPr>
            <a:spLocks noGrp="1"/>
          </p:cNvSpPr>
          <p:nvPr>
            <p:ph sz="half" idx="1"/>
          </p:nvPr>
        </p:nvSpPr>
        <p:spPr>
          <a:xfrm>
            <a:off x="444050" y="1379349"/>
            <a:ext cx="10404741" cy="993811"/>
          </a:xfrm>
        </p:spPr>
        <p:txBody>
          <a:bodyPr vert="horz" lIns="91440" tIns="45720" rIns="91440" bIns="45720" rtlCol="0">
            <a:normAutofit/>
          </a:bodyPr>
          <a:lstStyle/>
          <a:p>
            <a:pPr marL="0" indent="0">
              <a:buNone/>
            </a:pPr>
            <a:r>
              <a:rPr lang="en-US" sz="2800" dirty="0"/>
              <a:t>How can I use math to protect people from cyber fraud? </a:t>
            </a:r>
          </a:p>
        </p:txBody>
      </p:sp>
      <p:pic>
        <p:nvPicPr>
          <p:cNvPr id="5" name="Picture 4"/>
          <p:cNvPicPr>
            <a:picLocks noChangeAspect="1"/>
          </p:cNvPicPr>
          <p:nvPr/>
        </p:nvPicPr>
        <p:blipFill>
          <a:blip r:embed="rId3"/>
          <a:stretch>
            <a:fillRect/>
          </a:stretch>
        </p:blipFill>
        <p:spPr>
          <a:xfrm>
            <a:off x="444050" y="2263978"/>
            <a:ext cx="10404741" cy="4027640"/>
          </a:xfrm>
          <a:prstGeom prst="rect">
            <a:avLst/>
          </a:prstGeom>
        </p:spPr>
      </p:pic>
    </p:spTree>
    <p:extLst>
      <p:ext uri="{BB962C8B-B14F-4D97-AF65-F5344CB8AC3E}">
        <p14:creationId xmlns:p14="http://schemas.microsoft.com/office/powerpoint/2010/main" val="18883740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78970" y="1013026"/>
            <a:ext cx="2910000" cy="872923"/>
          </a:xfrm>
        </p:spPr>
        <p:txBody>
          <a:bodyPr vert="horz" lIns="91440" tIns="45720" rIns="91440" bIns="45720" rtlCol="0" anchor="b">
            <a:normAutofit/>
          </a:bodyPr>
          <a:lstStyle/>
          <a:p>
            <a:r>
              <a:rPr lang="en-US" dirty="0"/>
              <a:t>Examples</a:t>
            </a:r>
          </a:p>
        </p:txBody>
      </p:sp>
      <p:sp>
        <p:nvSpPr>
          <p:cNvPr id="3" name="Content Placeholder 2"/>
          <p:cNvSpPr>
            <a:spLocks noGrp="1"/>
          </p:cNvSpPr>
          <p:nvPr>
            <p:ph sz="half" idx="1"/>
          </p:nvPr>
        </p:nvSpPr>
        <p:spPr>
          <a:xfrm>
            <a:off x="278971" y="2019429"/>
            <a:ext cx="2715690" cy="3901311"/>
          </a:xfrm>
        </p:spPr>
        <p:txBody>
          <a:bodyPr vert="horz" lIns="91440" tIns="45720" rIns="91440" bIns="45720" rtlCol="0">
            <a:normAutofit/>
          </a:bodyPr>
          <a:lstStyle/>
          <a:p>
            <a:pPr marL="0" indent="0">
              <a:buNone/>
            </a:pPr>
            <a:r>
              <a:rPr lang="en-US" sz="2800" dirty="0"/>
              <a:t>How can math help me identify the products I might want to buy online?  </a:t>
            </a:r>
          </a:p>
        </p:txBody>
      </p:sp>
      <p:pic>
        <p:nvPicPr>
          <p:cNvPr id="9" name="Picture 8"/>
          <p:cNvPicPr>
            <a:picLocks noChangeAspect="1"/>
          </p:cNvPicPr>
          <p:nvPr/>
        </p:nvPicPr>
        <p:blipFill>
          <a:blip r:embed="rId3"/>
          <a:stretch>
            <a:fillRect/>
          </a:stretch>
        </p:blipFill>
        <p:spPr>
          <a:xfrm>
            <a:off x="3188970" y="1013027"/>
            <a:ext cx="7939176" cy="4907713"/>
          </a:xfrm>
          <a:prstGeom prst="rect">
            <a:avLst/>
          </a:prstGeom>
        </p:spPr>
      </p:pic>
    </p:spTree>
    <p:extLst>
      <p:ext uri="{BB962C8B-B14F-4D97-AF65-F5344CB8AC3E}">
        <p14:creationId xmlns:p14="http://schemas.microsoft.com/office/powerpoint/2010/main" val="2613694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60920" y="453706"/>
            <a:ext cx="3829050" cy="1100773"/>
          </a:xfrm>
        </p:spPr>
        <p:txBody>
          <a:bodyPr/>
          <a:lstStyle/>
          <a:p>
            <a:r>
              <a:rPr lang="en-US" dirty="0"/>
              <a:t>Introductions</a:t>
            </a:r>
          </a:p>
        </p:txBody>
      </p:sp>
      <p:sp>
        <p:nvSpPr>
          <p:cNvPr id="3" name="Content Placeholder 2"/>
          <p:cNvSpPr>
            <a:spLocks noGrp="1"/>
          </p:cNvSpPr>
          <p:nvPr>
            <p:ph idx="1"/>
          </p:nvPr>
        </p:nvSpPr>
        <p:spPr>
          <a:xfrm>
            <a:off x="7360920" y="1828800"/>
            <a:ext cx="3829050" cy="4351337"/>
          </a:xfrm>
        </p:spPr>
        <p:txBody>
          <a:bodyPr/>
          <a:lstStyle/>
          <a:p>
            <a:pPr marL="0" indent="0">
              <a:buNone/>
            </a:pPr>
            <a:r>
              <a:rPr lang="en-US" sz="2400" dirty="0"/>
              <a:t>Take a moment and introduce yourself: </a:t>
            </a:r>
          </a:p>
          <a:p>
            <a:pPr lvl="1"/>
            <a:r>
              <a:rPr lang="en-US" sz="2400" dirty="0"/>
              <a:t>Name?</a:t>
            </a:r>
          </a:p>
          <a:p>
            <a:pPr lvl="1"/>
            <a:r>
              <a:rPr lang="en-US" sz="2400" dirty="0"/>
              <a:t>Where did you grow up?</a:t>
            </a:r>
          </a:p>
          <a:p>
            <a:pPr lvl="1"/>
            <a:r>
              <a:rPr lang="en-US" sz="2400" dirty="0"/>
              <a:t>One interesting fact about you? </a:t>
            </a:r>
          </a:p>
        </p:txBody>
      </p:sp>
      <p:pic>
        <p:nvPicPr>
          <p:cNvPr id="4" name="Picture 3"/>
          <p:cNvPicPr>
            <a:picLocks noChangeAspect="1"/>
          </p:cNvPicPr>
          <p:nvPr/>
        </p:nvPicPr>
        <p:blipFill>
          <a:blip r:embed="rId3"/>
          <a:stretch>
            <a:fillRect/>
          </a:stretch>
        </p:blipFill>
        <p:spPr>
          <a:xfrm>
            <a:off x="0" y="453707"/>
            <a:ext cx="7169084" cy="5726430"/>
          </a:xfrm>
          <a:prstGeom prst="rect">
            <a:avLst/>
          </a:prstGeom>
        </p:spPr>
      </p:pic>
    </p:spTree>
    <p:extLst>
      <p:ext uri="{BB962C8B-B14F-4D97-AF65-F5344CB8AC3E}">
        <p14:creationId xmlns:p14="http://schemas.microsoft.com/office/powerpoint/2010/main" val="3447513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78970" y="640080"/>
            <a:ext cx="10683998" cy="739269"/>
          </a:xfrm>
        </p:spPr>
        <p:txBody>
          <a:bodyPr vert="horz" lIns="91440" tIns="45720" rIns="91440" bIns="45720" rtlCol="0" anchor="b">
            <a:normAutofit/>
          </a:bodyPr>
          <a:lstStyle/>
          <a:p>
            <a:r>
              <a:rPr lang="en-US" dirty="0"/>
              <a:t>Examples</a:t>
            </a:r>
          </a:p>
        </p:txBody>
      </p:sp>
      <p:sp>
        <p:nvSpPr>
          <p:cNvPr id="3" name="Content Placeholder 2"/>
          <p:cNvSpPr>
            <a:spLocks noGrp="1"/>
          </p:cNvSpPr>
          <p:nvPr>
            <p:ph sz="half" idx="1"/>
          </p:nvPr>
        </p:nvSpPr>
        <p:spPr>
          <a:xfrm>
            <a:off x="7696276" y="1379349"/>
            <a:ext cx="3581324" cy="4152771"/>
          </a:xfrm>
        </p:spPr>
        <p:txBody>
          <a:bodyPr vert="horz" lIns="91440" tIns="45720" rIns="91440" bIns="45720" rtlCol="0">
            <a:normAutofit/>
          </a:bodyPr>
          <a:lstStyle/>
          <a:p>
            <a:pPr marL="0">
              <a:buNone/>
            </a:pPr>
            <a:r>
              <a:rPr lang="en-US" sz="3200" dirty="0"/>
              <a:t>How can math help paramedics make more accurate diagnoses in the field?</a:t>
            </a:r>
          </a:p>
        </p:txBody>
      </p:sp>
      <p:pic>
        <p:nvPicPr>
          <p:cNvPr id="9" name="Picture 8"/>
          <p:cNvPicPr>
            <a:picLocks noChangeAspect="1"/>
          </p:cNvPicPr>
          <p:nvPr/>
        </p:nvPicPr>
        <p:blipFill>
          <a:blip r:embed="rId3"/>
          <a:stretch>
            <a:fillRect/>
          </a:stretch>
        </p:blipFill>
        <p:spPr>
          <a:xfrm>
            <a:off x="188612" y="1379348"/>
            <a:ext cx="7417306" cy="5490545"/>
          </a:xfrm>
          <a:prstGeom prst="rect">
            <a:avLst/>
          </a:prstGeom>
        </p:spPr>
      </p:pic>
    </p:spTree>
    <p:extLst>
      <p:ext uri="{BB962C8B-B14F-4D97-AF65-F5344CB8AC3E}">
        <p14:creationId xmlns:p14="http://schemas.microsoft.com/office/powerpoint/2010/main" val="37072913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Skills</a:t>
            </a:r>
          </a:p>
        </p:txBody>
      </p:sp>
      <p:sp>
        <p:nvSpPr>
          <p:cNvPr id="3" name="Content Placeholder 2"/>
          <p:cNvSpPr>
            <a:spLocks noGrp="1"/>
          </p:cNvSpPr>
          <p:nvPr>
            <p:ph sz="half" idx="1"/>
          </p:nvPr>
        </p:nvSpPr>
        <p:spPr>
          <a:xfrm>
            <a:off x="1261872" y="1828800"/>
            <a:ext cx="4480560" cy="4846320"/>
          </a:xfrm>
        </p:spPr>
        <p:txBody>
          <a:bodyPr>
            <a:normAutofit/>
          </a:bodyPr>
          <a:lstStyle/>
          <a:p>
            <a:pPr marL="0" indent="0">
              <a:buNone/>
            </a:pPr>
            <a:r>
              <a:rPr lang="en-US" sz="2400" dirty="0"/>
              <a:t>ACME will help you develop real skills, which you might not have even heard of yet:</a:t>
            </a:r>
          </a:p>
          <a:p>
            <a:r>
              <a:rPr lang="en-US" sz="2400" b="1" dirty="0"/>
              <a:t>Algorithm</a:t>
            </a:r>
            <a:r>
              <a:rPr lang="en-US" sz="2400" dirty="0"/>
              <a:t> design, analysis, and optimization</a:t>
            </a:r>
          </a:p>
          <a:p>
            <a:r>
              <a:rPr lang="en-US" sz="2400" b="1" dirty="0"/>
              <a:t>Statistical</a:t>
            </a:r>
            <a:r>
              <a:rPr lang="en-US" sz="2400" dirty="0"/>
              <a:t> interpretation</a:t>
            </a:r>
          </a:p>
          <a:p>
            <a:r>
              <a:rPr lang="en-US" sz="2400" dirty="0"/>
              <a:t>Mathematical </a:t>
            </a:r>
            <a:r>
              <a:rPr lang="en-US" sz="2400" b="1" dirty="0"/>
              <a:t>modeling</a:t>
            </a:r>
            <a:r>
              <a:rPr lang="en-US" sz="2400" dirty="0"/>
              <a:t> (using the scientific method to solve real-world problems with math)</a:t>
            </a:r>
          </a:p>
          <a:p>
            <a:endParaRPr lang="en-US" sz="2400" dirty="0"/>
          </a:p>
          <a:p>
            <a:endParaRPr lang="en-US" sz="2400" dirty="0"/>
          </a:p>
        </p:txBody>
      </p:sp>
      <p:sp>
        <p:nvSpPr>
          <p:cNvPr id="5" name="Content Placeholder 4"/>
          <p:cNvSpPr>
            <a:spLocks noGrp="1"/>
          </p:cNvSpPr>
          <p:nvPr>
            <p:ph sz="half" idx="2"/>
          </p:nvPr>
        </p:nvSpPr>
        <p:spPr>
          <a:xfrm>
            <a:off x="6126480" y="1828800"/>
            <a:ext cx="4480560" cy="4846320"/>
          </a:xfrm>
        </p:spPr>
        <p:txBody>
          <a:bodyPr>
            <a:normAutofit/>
          </a:bodyPr>
          <a:lstStyle/>
          <a:p>
            <a:r>
              <a:rPr lang="en-US" sz="2400" b="1" dirty="0"/>
              <a:t>Data analytics </a:t>
            </a:r>
          </a:p>
          <a:p>
            <a:r>
              <a:rPr lang="en-US" sz="2400" dirty="0"/>
              <a:t>Complex </a:t>
            </a:r>
            <a:r>
              <a:rPr lang="en-US" sz="2400" b="1" dirty="0"/>
              <a:t>problem-solving</a:t>
            </a:r>
          </a:p>
          <a:p>
            <a:r>
              <a:rPr lang="en-US" sz="2400" b="1" dirty="0"/>
              <a:t>IT</a:t>
            </a:r>
            <a:r>
              <a:rPr lang="en-US" sz="2400" dirty="0"/>
              <a:t> skills</a:t>
            </a:r>
          </a:p>
          <a:p>
            <a:r>
              <a:rPr lang="en-US" sz="2400" dirty="0"/>
              <a:t>Mathematical </a:t>
            </a:r>
            <a:r>
              <a:rPr lang="en-US" sz="2400" b="1" dirty="0"/>
              <a:t>writing + argumentation</a:t>
            </a:r>
          </a:p>
          <a:p>
            <a:r>
              <a:rPr lang="en-US" sz="2400" dirty="0"/>
              <a:t>Real-world </a:t>
            </a:r>
            <a:r>
              <a:rPr lang="en-US" sz="2400" b="1" dirty="0"/>
              <a:t>application</a:t>
            </a:r>
          </a:p>
          <a:p>
            <a:r>
              <a:rPr lang="en-US" sz="2400" dirty="0"/>
              <a:t>Etc. </a:t>
            </a:r>
          </a:p>
          <a:p>
            <a:endParaRPr lang="en-US" sz="2400" dirty="0"/>
          </a:p>
        </p:txBody>
      </p:sp>
    </p:spTree>
    <p:extLst>
      <p:ext uri="{BB962C8B-B14F-4D97-AF65-F5344CB8AC3E}">
        <p14:creationId xmlns:p14="http://schemas.microsoft.com/office/powerpoint/2010/main" val="4151454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1" end="1"/>
                                            </p:txEl>
                                          </p:spTgt>
                                        </p:tgtEl>
                                        <p:attrNameLst>
                                          <p:attrName>style.visibility</p:attrName>
                                        </p:attrNameLst>
                                      </p:cBhvr>
                                      <p:to>
                                        <p:strVal val="visible"/>
                                      </p:to>
                                    </p:set>
                                    <p:animEffect transition="in" filter="fade">
                                      <p:cBhvr>
                                        <p:cTn id="32" dur="500"/>
                                        <p:tgtEl>
                                          <p:spTgt spid="5">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2" end="2"/>
                                            </p:txEl>
                                          </p:spTgt>
                                        </p:tgtEl>
                                        <p:attrNameLst>
                                          <p:attrName>style.visibility</p:attrName>
                                        </p:attrNameLst>
                                      </p:cBhvr>
                                      <p:to>
                                        <p:strVal val="visible"/>
                                      </p:to>
                                    </p:set>
                                    <p:animEffect transition="in" filter="fade">
                                      <p:cBhvr>
                                        <p:cTn id="37" dur="500"/>
                                        <p:tgtEl>
                                          <p:spTgt spid="5">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xEl>
                                              <p:pRg st="3" end="3"/>
                                            </p:txEl>
                                          </p:spTgt>
                                        </p:tgtEl>
                                        <p:attrNameLst>
                                          <p:attrName>style.visibility</p:attrName>
                                        </p:attrNameLst>
                                      </p:cBhvr>
                                      <p:to>
                                        <p:strVal val="visible"/>
                                      </p:to>
                                    </p:set>
                                    <p:animEffect transition="in" filter="fade">
                                      <p:cBhvr>
                                        <p:cTn id="42" dur="500"/>
                                        <p:tgtEl>
                                          <p:spTgt spid="5">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
                                            <p:txEl>
                                              <p:pRg st="4" end="4"/>
                                            </p:txEl>
                                          </p:spTgt>
                                        </p:tgtEl>
                                        <p:attrNameLst>
                                          <p:attrName>style.visibility</p:attrName>
                                        </p:attrNameLst>
                                      </p:cBhvr>
                                      <p:to>
                                        <p:strVal val="visible"/>
                                      </p:to>
                                    </p:set>
                                    <p:animEffect transition="in" filter="fade">
                                      <p:cBhvr>
                                        <p:cTn id="47" dur="500"/>
                                        <p:tgtEl>
                                          <p:spTgt spid="5">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5">
                                            <p:txEl>
                                              <p:pRg st="5" end="5"/>
                                            </p:txEl>
                                          </p:spTgt>
                                        </p:tgtEl>
                                        <p:attrNameLst>
                                          <p:attrName>style.visibility</p:attrName>
                                        </p:attrNameLst>
                                      </p:cBhvr>
                                      <p:to>
                                        <p:strVal val="visible"/>
                                      </p:to>
                                    </p:set>
                                    <p:animEffect transition="in" filter="fade">
                                      <p:cBhvr>
                                        <p:cTn id="5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27965" r="12713" b="-1"/>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Answering questions</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lnSpcReduction="10000"/>
          </a:bodyPr>
          <a:lstStyle/>
          <a:p>
            <a:pPr marL="0" indent="0">
              <a:buNone/>
            </a:pPr>
            <a:r>
              <a:rPr lang="en-US" sz="2400" dirty="0"/>
              <a:t>You’ll be able to answer questions like these: </a:t>
            </a:r>
          </a:p>
          <a:p>
            <a:r>
              <a:rPr lang="en-US" sz="2400" dirty="0"/>
              <a:t>“What is spectral theory?”</a:t>
            </a:r>
          </a:p>
          <a:p>
            <a:r>
              <a:rPr lang="en-US" sz="2400" dirty="0"/>
              <a:t>“How does </a:t>
            </a:r>
            <a:r>
              <a:rPr lang="en-US" sz="2400" dirty="0" err="1"/>
              <a:t>scientificvisualization</a:t>
            </a:r>
            <a:r>
              <a:rPr lang="en-US" sz="2400" dirty="0"/>
              <a:t> fit into the ACME world?”</a:t>
            </a:r>
          </a:p>
          <a:p>
            <a:r>
              <a:rPr lang="en-US" sz="2400" dirty="0"/>
              <a:t>“Describe Gram-Schmidt </a:t>
            </a:r>
            <a:r>
              <a:rPr lang="en-US" sz="2400" dirty="0" err="1"/>
              <a:t>orthonormalization</a:t>
            </a:r>
            <a:r>
              <a:rPr lang="en-US" sz="2400" dirty="0"/>
              <a:t>.”</a:t>
            </a:r>
          </a:p>
          <a:p>
            <a:endParaRPr lang="en-US" dirty="0"/>
          </a:p>
          <a:p>
            <a:pPr marL="0">
              <a:buNone/>
            </a:pPr>
            <a:r>
              <a:rPr lang="en-US" sz="2400" i="1" dirty="0"/>
              <a:t>Feeling smart yet?</a:t>
            </a:r>
          </a:p>
        </p:txBody>
      </p:sp>
    </p:spTree>
    <p:extLst>
      <p:ext uri="{BB962C8B-B14F-4D97-AF65-F5344CB8AC3E}">
        <p14:creationId xmlns:p14="http://schemas.microsoft.com/office/powerpoint/2010/main" val="20191478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7260" y="365760"/>
            <a:ext cx="10017252" cy="1325562"/>
          </a:xfrm>
        </p:spPr>
        <p:txBody>
          <a:bodyPr/>
          <a:lstStyle/>
          <a:p>
            <a:r>
              <a:rPr lang="en-US" dirty="0"/>
              <a:t>ACME + Companies</a:t>
            </a:r>
          </a:p>
        </p:txBody>
      </p:sp>
      <p:sp>
        <p:nvSpPr>
          <p:cNvPr id="3" name="Content Placeholder 2"/>
          <p:cNvSpPr>
            <a:spLocks noGrp="1"/>
          </p:cNvSpPr>
          <p:nvPr>
            <p:ph sz="half" idx="1"/>
          </p:nvPr>
        </p:nvSpPr>
        <p:spPr>
          <a:xfrm>
            <a:off x="937260" y="1691322"/>
            <a:ext cx="5082539" cy="4585492"/>
          </a:xfrm>
        </p:spPr>
        <p:txBody>
          <a:bodyPr>
            <a:normAutofit/>
          </a:bodyPr>
          <a:lstStyle/>
          <a:p>
            <a:r>
              <a:rPr lang="en-US" sz="2800" dirty="0"/>
              <a:t>When you can answer these sorts of questions, companies will pay BIG money to have you.</a:t>
            </a:r>
          </a:p>
          <a:p>
            <a:r>
              <a:rPr lang="en-US" sz="2800" dirty="0"/>
              <a:t>Companies like: </a:t>
            </a:r>
          </a:p>
          <a:p>
            <a:pPr lvl="1"/>
            <a:r>
              <a:rPr lang="en-US" sz="2800" dirty="0"/>
              <a:t>Google</a:t>
            </a:r>
          </a:p>
          <a:p>
            <a:pPr lvl="1"/>
            <a:r>
              <a:rPr lang="en-US" sz="2800" dirty="0"/>
              <a:t>Microsoft</a:t>
            </a:r>
          </a:p>
          <a:p>
            <a:pPr lvl="1"/>
            <a:r>
              <a:rPr lang="en-US" sz="2800" dirty="0"/>
              <a:t>Amazon </a:t>
            </a:r>
          </a:p>
          <a:p>
            <a:pPr lvl="1"/>
            <a:r>
              <a:rPr lang="en-US" sz="2800" dirty="0"/>
              <a:t>Etc.  </a:t>
            </a:r>
          </a:p>
          <a:p>
            <a:endParaRPr lang="en-US" dirty="0"/>
          </a:p>
        </p:txBody>
      </p:sp>
      <p:pic>
        <p:nvPicPr>
          <p:cNvPr id="1026" name="Picture 2" descr="https://images.google.com/images/branding/googleg/1x/googleg_standard_color_128dp.pn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8619807" y="3711854"/>
            <a:ext cx="1941670" cy="1941670"/>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4" descr="Image result for microsoft image"/>
          <p:cNvSpPr>
            <a:spLocks noChangeAspect="1" noChangeArrowheads="1"/>
          </p:cNvSpPr>
          <p:nvPr/>
        </p:nvSpPr>
        <p:spPr bwMode="auto">
          <a:xfrm>
            <a:off x="7334588" y="1881064"/>
            <a:ext cx="1494430" cy="149443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6" descr="Image result for microsoft imag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8" descr="Image result for microsoft image"/>
          <p:cNvSpPr>
            <a:spLocks noChangeAspect="1" noChangeArrowheads="1"/>
          </p:cNvSpPr>
          <p:nvPr/>
        </p:nvSpPr>
        <p:spPr bwMode="auto">
          <a:xfrm>
            <a:off x="7029788" y="2097085"/>
            <a:ext cx="1799230" cy="179923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10" descr="Image result for microsoft imag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12" descr="Image result for microsoft imag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p:cNvPicPr>
            <a:picLocks noChangeAspect="1"/>
          </p:cNvPicPr>
          <p:nvPr/>
        </p:nvPicPr>
        <p:blipFill>
          <a:blip r:embed="rId4"/>
          <a:stretch>
            <a:fillRect/>
          </a:stretch>
        </p:blipFill>
        <p:spPr>
          <a:xfrm>
            <a:off x="7401400" y="2217420"/>
            <a:ext cx="3382328" cy="703837"/>
          </a:xfrm>
          <a:prstGeom prst="rect">
            <a:avLst/>
          </a:prstGeom>
        </p:spPr>
      </p:pic>
      <p:pic>
        <p:nvPicPr>
          <p:cNvPr id="11" name="Picture 10"/>
          <p:cNvPicPr>
            <a:picLocks noChangeAspect="1"/>
          </p:cNvPicPr>
          <p:nvPr/>
        </p:nvPicPr>
        <p:blipFill>
          <a:blip r:embed="rId5"/>
          <a:stretch>
            <a:fillRect/>
          </a:stretch>
        </p:blipFill>
        <p:spPr>
          <a:xfrm>
            <a:off x="6019799" y="3591519"/>
            <a:ext cx="2062004" cy="2062004"/>
          </a:xfrm>
          <a:prstGeom prst="rect">
            <a:avLst/>
          </a:prstGeom>
        </p:spPr>
      </p:pic>
    </p:spTree>
    <p:extLst>
      <p:ext uri="{BB962C8B-B14F-4D97-AF65-F5344CB8AC3E}">
        <p14:creationId xmlns:p14="http://schemas.microsoft.com/office/powerpoint/2010/main" val="2824861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down)">
                                      <p:cBhvr>
                                        <p:cTn id="13" dur="580">
                                          <p:stCondLst>
                                            <p:cond delay="0"/>
                                          </p:stCondLst>
                                        </p:cTn>
                                        <p:tgtEl>
                                          <p:spTgt spid="10"/>
                                        </p:tgtEl>
                                      </p:cBhvr>
                                    </p:animEffect>
                                    <p:anim calcmode="lin" valueType="num">
                                      <p:cBhvr>
                                        <p:cTn id="14"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9" dur="26">
                                          <p:stCondLst>
                                            <p:cond delay="650"/>
                                          </p:stCondLst>
                                        </p:cTn>
                                        <p:tgtEl>
                                          <p:spTgt spid="10"/>
                                        </p:tgtEl>
                                      </p:cBhvr>
                                      <p:to x="100000" y="60000"/>
                                    </p:animScale>
                                    <p:animScale>
                                      <p:cBhvr>
                                        <p:cTn id="20" dur="166" decel="50000">
                                          <p:stCondLst>
                                            <p:cond delay="676"/>
                                          </p:stCondLst>
                                        </p:cTn>
                                        <p:tgtEl>
                                          <p:spTgt spid="10"/>
                                        </p:tgtEl>
                                      </p:cBhvr>
                                      <p:to x="100000" y="100000"/>
                                    </p:animScale>
                                    <p:animScale>
                                      <p:cBhvr>
                                        <p:cTn id="21" dur="26">
                                          <p:stCondLst>
                                            <p:cond delay="1312"/>
                                          </p:stCondLst>
                                        </p:cTn>
                                        <p:tgtEl>
                                          <p:spTgt spid="10"/>
                                        </p:tgtEl>
                                      </p:cBhvr>
                                      <p:to x="100000" y="80000"/>
                                    </p:animScale>
                                    <p:animScale>
                                      <p:cBhvr>
                                        <p:cTn id="22" dur="166" decel="50000">
                                          <p:stCondLst>
                                            <p:cond delay="1338"/>
                                          </p:stCondLst>
                                        </p:cTn>
                                        <p:tgtEl>
                                          <p:spTgt spid="10"/>
                                        </p:tgtEl>
                                      </p:cBhvr>
                                      <p:to x="100000" y="100000"/>
                                    </p:animScale>
                                    <p:animScale>
                                      <p:cBhvr>
                                        <p:cTn id="23" dur="26">
                                          <p:stCondLst>
                                            <p:cond delay="1642"/>
                                          </p:stCondLst>
                                        </p:cTn>
                                        <p:tgtEl>
                                          <p:spTgt spid="10"/>
                                        </p:tgtEl>
                                      </p:cBhvr>
                                      <p:to x="100000" y="90000"/>
                                    </p:animScale>
                                    <p:animScale>
                                      <p:cBhvr>
                                        <p:cTn id="24" dur="166" decel="50000">
                                          <p:stCondLst>
                                            <p:cond delay="1668"/>
                                          </p:stCondLst>
                                        </p:cTn>
                                        <p:tgtEl>
                                          <p:spTgt spid="10"/>
                                        </p:tgtEl>
                                      </p:cBhvr>
                                      <p:to x="100000" y="100000"/>
                                    </p:animScale>
                                    <p:animScale>
                                      <p:cBhvr>
                                        <p:cTn id="25" dur="26">
                                          <p:stCondLst>
                                            <p:cond delay="1808"/>
                                          </p:stCondLst>
                                        </p:cTn>
                                        <p:tgtEl>
                                          <p:spTgt spid="10"/>
                                        </p:tgtEl>
                                      </p:cBhvr>
                                      <p:to x="100000" y="95000"/>
                                    </p:animScale>
                                    <p:animScale>
                                      <p:cBhvr>
                                        <p:cTn id="26" dur="166" decel="50000">
                                          <p:stCondLst>
                                            <p:cond delay="1834"/>
                                          </p:stCondLst>
                                        </p:cTn>
                                        <p:tgtEl>
                                          <p:spTgt spid="10"/>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6" presetClass="entr" presetSubtype="16"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circle(in)">
                                      <p:cBhvr>
                                        <p:cTn id="31"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5810" y="365760"/>
            <a:ext cx="10188702" cy="1325562"/>
          </a:xfrm>
        </p:spPr>
        <p:txBody>
          <a:bodyPr/>
          <a:lstStyle/>
          <a:p>
            <a:r>
              <a:rPr lang="en-US" dirty="0"/>
              <a:t>ACME + Companies 2</a:t>
            </a:r>
          </a:p>
        </p:txBody>
      </p:sp>
      <p:sp>
        <p:nvSpPr>
          <p:cNvPr id="3" name="Content Placeholder 2"/>
          <p:cNvSpPr>
            <a:spLocks noGrp="1"/>
          </p:cNvSpPr>
          <p:nvPr>
            <p:ph sz="half" idx="1"/>
          </p:nvPr>
        </p:nvSpPr>
        <p:spPr>
          <a:xfrm>
            <a:off x="765811" y="1931670"/>
            <a:ext cx="4629150" cy="4351337"/>
          </a:xfrm>
        </p:spPr>
        <p:txBody>
          <a:bodyPr>
            <a:normAutofit/>
          </a:bodyPr>
          <a:lstStyle/>
          <a:p>
            <a:r>
              <a:rPr lang="en-US" sz="2800" dirty="0"/>
              <a:t>From 2014-2016, jobs that use applied math have come up </a:t>
            </a:r>
            <a:r>
              <a:rPr lang="en-US" sz="2800" b="1" dirty="0"/>
              <a:t>#1</a:t>
            </a:r>
            <a:r>
              <a:rPr lang="en-US" sz="2800" dirty="0"/>
              <a:t> in the “Best jobs” lists published by the Wall Street Journal, US News, etc. </a:t>
            </a:r>
          </a:p>
          <a:p>
            <a:r>
              <a:rPr lang="en-US" sz="2800" dirty="0"/>
              <a:t>That’s a fantastic sign!</a:t>
            </a:r>
          </a:p>
        </p:txBody>
      </p:sp>
      <p:pic>
        <p:nvPicPr>
          <p:cNvPr id="5" name="Picture 4"/>
          <p:cNvPicPr>
            <a:picLocks noChangeAspect="1"/>
          </p:cNvPicPr>
          <p:nvPr/>
        </p:nvPicPr>
        <p:blipFill rotWithShape="1">
          <a:blip r:embed="rId3"/>
          <a:srcRect l="19162" t="23713" r="9053" b="14982"/>
          <a:stretch/>
        </p:blipFill>
        <p:spPr>
          <a:xfrm>
            <a:off x="5515583" y="1931670"/>
            <a:ext cx="5019473" cy="3142034"/>
          </a:xfrm>
          <a:prstGeom prst="rect">
            <a:avLst/>
          </a:prstGeom>
        </p:spPr>
      </p:pic>
    </p:spTree>
    <p:extLst>
      <p:ext uri="{BB962C8B-B14F-4D97-AF65-F5344CB8AC3E}">
        <p14:creationId xmlns:p14="http://schemas.microsoft.com/office/powerpoint/2010/main" val="738510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 the future </a:t>
            </a:r>
          </a:p>
        </p:txBody>
      </p:sp>
      <p:sp>
        <p:nvSpPr>
          <p:cNvPr id="3" name="Content Placeholder 2"/>
          <p:cNvSpPr>
            <a:spLocks noGrp="1"/>
          </p:cNvSpPr>
          <p:nvPr>
            <p:ph idx="1"/>
          </p:nvPr>
        </p:nvSpPr>
        <p:spPr/>
        <p:txBody>
          <a:bodyPr>
            <a:normAutofit/>
          </a:bodyPr>
          <a:lstStyle/>
          <a:p>
            <a:r>
              <a:rPr lang="en-US" sz="2800" dirty="0"/>
              <a:t>Follow this link on your device (or share if you don’t have one with you)</a:t>
            </a:r>
          </a:p>
          <a:p>
            <a:pPr marL="0" indent="0" algn="ctr">
              <a:buNone/>
            </a:pPr>
            <a:r>
              <a:rPr lang="en-US" sz="2800" dirty="0">
                <a:hlinkClick r:id="rId3"/>
              </a:rPr>
              <a:t>http://goo.gl/JuvcW0</a:t>
            </a:r>
            <a:r>
              <a:rPr lang="en-US" sz="2800" dirty="0"/>
              <a:t> </a:t>
            </a:r>
          </a:p>
          <a:p>
            <a:r>
              <a:rPr lang="en-US" sz="2800" dirty="0"/>
              <a:t>Quickly (</a:t>
            </a:r>
            <a:r>
              <a:rPr lang="en-US" sz="2800" b="1" dirty="0"/>
              <a:t>2-3 minutes</a:t>
            </a:r>
            <a:r>
              <a:rPr lang="en-US" sz="2800" dirty="0"/>
              <a:t>; you’re smart, right?) read the article with this question in mind: </a:t>
            </a:r>
          </a:p>
          <a:p>
            <a:r>
              <a:rPr lang="en-US" sz="2800" dirty="0"/>
              <a:t>How could applied math be used in these jobs?  </a:t>
            </a:r>
          </a:p>
        </p:txBody>
      </p:sp>
    </p:spTree>
    <p:extLst>
      <p:ext uri="{BB962C8B-B14F-4D97-AF65-F5344CB8AC3E}">
        <p14:creationId xmlns:p14="http://schemas.microsoft.com/office/powerpoint/2010/main" val="30291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1261873" y="1828800"/>
            <a:ext cx="4701182" cy="4351337"/>
          </a:xfrm>
        </p:spPr>
        <p:txBody>
          <a:bodyPr/>
          <a:lstStyle/>
          <a:p>
            <a:r>
              <a:rPr lang="en-US" sz="2800" dirty="0"/>
              <a:t>What are your findings?  Can you use applied math in the future?  </a:t>
            </a:r>
          </a:p>
          <a:p>
            <a:r>
              <a:rPr lang="en-US" sz="2800" dirty="0"/>
              <a:t>Take-away:  Uh, duh.  ACME is the PERFECT degree in preparing you for the future</a:t>
            </a:r>
          </a:p>
          <a:p>
            <a:pPr marL="0" indent="0">
              <a:buNone/>
            </a:pPr>
            <a:endParaRPr lang="en-US" dirty="0"/>
          </a:p>
        </p:txBody>
      </p:sp>
      <p:pic>
        <p:nvPicPr>
          <p:cNvPr id="5" name="Picture 4"/>
          <p:cNvPicPr>
            <a:picLocks noChangeAspect="1"/>
          </p:cNvPicPr>
          <p:nvPr/>
        </p:nvPicPr>
        <p:blipFill>
          <a:blip r:embed="rId3"/>
          <a:stretch>
            <a:fillRect/>
          </a:stretch>
        </p:blipFill>
        <p:spPr>
          <a:xfrm>
            <a:off x="6355830" y="-404735"/>
            <a:ext cx="5836170" cy="8706678"/>
          </a:xfrm>
          <a:prstGeom prst="rect">
            <a:avLst/>
          </a:prstGeom>
        </p:spPr>
      </p:pic>
    </p:spTree>
    <p:extLst>
      <p:ext uri="{BB962C8B-B14F-4D97-AF65-F5344CB8AC3E}">
        <p14:creationId xmlns:p14="http://schemas.microsoft.com/office/powerpoint/2010/main" val="144996457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ACME Grads</a:t>
            </a:r>
          </a:p>
        </p:txBody>
      </p:sp>
      <p:sp>
        <p:nvSpPr>
          <p:cNvPr id="3" name="Content Placeholder 2"/>
          <p:cNvSpPr>
            <a:spLocks noGrp="1"/>
          </p:cNvSpPr>
          <p:nvPr>
            <p:ph sz="half" idx="1"/>
          </p:nvPr>
        </p:nvSpPr>
        <p:spPr/>
        <p:txBody>
          <a:bodyPr>
            <a:normAutofit/>
          </a:bodyPr>
          <a:lstStyle/>
          <a:p>
            <a:pPr marL="0" indent="0">
              <a:buNone/>
            </a:pPr>
            <a:r>
              <a:rPr lang="en-US" sz="2800" b="1" dirty="0"/>
              <a:t>Example 1: </a:t>
            </a:r>
            <a:r>
              <a:rPr lang="en-US" sz="2800" dirty="0"/>
              <a:t>Tim Riser </a:t>
            </a:r>
          </a:p>
          <a:p>
            <a:r>
              <a:rPr lang="en-US" sz="2800" b="1" dirty="0"/>
              <a:t>Company</a:t>
            </a:r>
            <a:r>
              <a:rPr lang="en-US" sz="2800" dirty="0"/>
              <a:t>: Innosight, a strategy and innovation consultancy founded by Clayton Christensen.</a:t>
            </a:r>
          </a:p>
          <a:p>
            <a:r>
              <a:rPr lang="en-US" sz="2800" b="1" dirty="0"/>
              <a:t>Position</a:t>
            </a:r>
            <a:r>
              <a:rPr lang="en-US" sz="2800" dirty="0"/>
              <a:t>: Analyst</a:t>
            </a:r>
          </a:p>
        </p:txBody>
      </p:sp>
      <p:sp>
        <p:nvSpPr>
          <p:cNvPr id="4" name="Content Placeholder 3"/>
          <p:cNvSpPr>
            <a:spLocks noGrp="1"/>
          </p:cNvSpPr>
          <p:nvPr>
            <p:ph sz="half" idx="2"/>
          </p:nvPr>
        </p:nvSpPr>
        <p:spPr/>
        <p:txBody>
          <a:bodyPr>
            <a:normAutofit/>
          </a:bodyPr>
          <a:lstStyle/>
          <a:p>
            <a:r>
              <a:rPr lang="en-US" sz="2800" b="1" dirty="0"/>
              <a:t>Job Description</a:t>
            </a:r>
            <a:r>
              <a:rPr lang="en-US" sz="2800" dirty="0"/>
              <a:t>: Contribute to work on client engagements with Fortune 500 companies and leading NGOs on innovation and growth projects.</a:t>
            </a:r>
          </a:p>
          <a:p>
            <a:r>
              <a:rPr lang="en-US" sz="2800" b="1" dirty="0"/>
              <a:t>Advice</a:t>
            </a:r>
            <a:r>
              <a:rPr lang="en-US" sz="2800" dirty="0"/>
              <a:t>: Prototype early and often. </a:t>
            </a:r>
          </a:p>
          <a:p>
            <a:endParaRPr lang="en-US" dirty="0"/>
          </a:p>
        </p:txBody>
      </p:sp>
    </p:spTree>
    <p:extLst>
      <p:ext uri="{BB962C8B-B14F-4D97-AF65-F5344CB8AC3E}">
        <p14:creationId xmlns:p14="http://schemas.microsoft.com/office/powerpoint/2010/main" val="2678047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ACME Grads</a:t>
            </a:r>
          </a:p>
        </p:txBody>
      </p:sp>
      <p:sp>
        <p:nvSpPr>
          <p:cNvPr id="3" name="Content Placeholder 2"/>
          <p:cNvSpPr>
            <a:spLocks noGrp="1"/>
          </p:cNvSpPr>
          <p:nvPr>
            <p:ph sz="half" idx="1"/>
          </p:nvPr>
        </p:nvSpPr>
        <p:spPr>
          <a:xfrm>
            <a:off x="1261872" y="1828800"/>
            <a:ext cx="4665962" cy="4351337"/>
          </a:xfrm>
        </p:spPr>
        <p:txBody>
          <a:bodyPr>
            <a:normAutofit lnSpcReduction="10000"/>
          </a:bodyPr>
          <a:lstStyle/>
          <a:p>
            <a:pPr marL="0" indent="0">
              <a:buNone/>
            </a:pPr>
            <a:r>
              <a:rPr lang="en-US" sz="2800" b="1" dirty="0"/>
              <a:t>Example 2: </a:t>
            </a:r>
            <a:r>
              <a:rPr lang="en-US" sz="2800" dirty="0"/>
              <a:t>Orson Clay</a:t>
            </a:r>
          </a:p>
          <a:p>
            <a:r>
              <a:rPr lang="en-US" sz="2800" b="1" dirty="0"/>
              <a:t>Company</a:t>
            </a:r>
            <a:r>
              <a:rPr lang="en-US" sz="2800" dirty="0"/>
              <a:t>: Wells Fargo Securities</a:t>
            </a:r>
          </a:p>
          <a:p>
            <a:r>
              <a:rPr lang="en-US" sz="2800" b="1" dirty="0"/>
              <a:t>Position</a:t>
            </a:r>
            <a:r>
              <a:rPr lang="en-US" sz="2800" dirty="0"/>
              <a:t>: Investment Banking Analyst</a:t>
            </a:r>
          </a:p>
        </p:txBody>
      </p:sp>
      <p:sp>
        <p:nvSpPr>
          <p:cNvPr id="4" name="Content Placeholder 3"/>
          <p:cNvSpPr>
            <a:spLocks noGrp="1"/>
          </p:cNvSpPr>
          <p:nvPr>
            <p:ph sz="half" idx="2"/>
          </p:nvPr>
        </p:nvSpPr>
        <p:spPr/>
        <p:txBody>
          <a:bodyPr>
            <a:normAutofit lnSpcReduction="10000"/>
          </a:bodyPr>
          <a:lstStyle/>
          <a:p>
            <a:r>
              <a:rPr lang="en-US" sz="2800" b="1" dirty="0"/>
              <a:t>Job Description</a:t>
            </a:r>
            <a:r>
              <a:rPr lang="en-US" sz="2800" dirty="0"/>
              <a:t>: I [help] companies decide how best to structure themselves and from where they should get funding to support growth and other obligations.</a:t>
            </a:r>
          </a:p>
          <a:p>
            <a:r>
              <a:rPr lang="en-US" sz="2800" b="1" dirty="0"/>
              <a:t>Advice</a:t>
            </a:r>
            <a:r>
              <a:rPr lang="en-US" sz="2800" dirty="0"/>
              <a:t>: Today is the day to start!</a:t>
            </a:r>
            <a:r>
              <a:rPr lang="en-US" dirty="0"/>
              <a:t> </a:t>
            </a:r>
          </a:p>
          <a:p>
            <a:endParaRPr lang="en-US" dirty="0"/>
          </a:p>
        </p:txBody>
      </p:sp>
    </p:spTree>
    <p:extLst>
      <p:ext uri="{BB962C8B-B14F-4D97-AF65-F5344CB8AC3E}">
        <p14:creationId xmlns:p14="http://schemas.microsoft.com/office/powerpoint/2010/main" val="2554814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Money? </a:t>
            </a:r>
          </a:p>
        </p:txBody>
      </p:sp>
      <p:sp>
        <p:nvSpPr>
          <p:cNvPr id="3" name="Content Placeholder 2"/>
          <p:cNvSpPr>
            <a:spLocks noGrp="1"/>
          </p:cNvSpPr>
          <p:nvPr>
            <p:ph sz="half" idx="1"/>
          </p:nvPr>
        </p:nvSpPr>
        <p:spPr>
          <a:xfrm>
            <a:off x="1261871" y="1828800"/>
            <a:ext cx="9055767" cy="4351337"/>
          </a:xfrm>
        </p:spPr>
        <p:txBody>
          <a:bodyPr>
            <a:normAutofit/>
          </a:bodyPr>
          <a:lstStyle/>
          <a:p>
            <a:r>
              <a:rPr lang="en-US" dirty="0"/>
              <a:t>Yes, you can make money “applying math” to the world’s problems.  </a:t>
            </a:r>
          </a:p>
          <a:p>
            <a:r>
              <a:rPr lang="en-US" dirty="0"/>
              <a:t>Earnings for ACME graduates average around $65,000 starting, with </a:t>
            </a:r>
            <a:r>
              <a:rPr lang="en-US" i="1" dirty="0"/>
              <a:t>6-figure salaries </a:t>
            </a:r>
            <a:r>
              <a:rPr lang="en-US" dirty="0"/>
              <a:t>in 10-12 years. (2016)</a:t>
            </a:r>
          </a:p>
          <a:p>
            <a:pPr marL="0" indent="0">
              <a:buNone/>
            </a:pPr>
            <a:r>
              <a:rPr lang="en-US" dirty="0"/>
              <a:t>Other averages: </a:t>
            </a:r>
          </a:p>
          <a:p>
            <a:r>
              <a:rPr lang="en-US" dirty="0"/>
              <a:t>English: $45,000</a:t>
            </a:r>
          </a:p>
          <a:p>
            <a:r>
              <a:rPr lang="en-US" dirty="0"/>
              <a:t>Finance: $54,000</a:t>
            </a:r>
          </a:p>
          <a:p>
            <a:r>
              <a:rPr lang="en-US" dirty="0"/>
              <a:t>Chem. Engineering: $70,000</a:t>
            </a:r>
          </a:p>
          <a:p>
            <a:r>
              <a:rPr lang="en-US" dirty="0"/>
              <a:t>One control group of recent graduates is averaging over </a:t>
            </a:r>
            <a:r>
              <a:rPr lang="en-US" b="1" dirty="0"/>
              <a:t>$80,000</a:t>
            </a:r>
            <a:r>
              <a:rPr lang="en-US" dirty="0"/>
              <a:t>.</a:t>
            </a:r>
          </a:p>
          <a:p>
            <a:pPr marL="0" indent="0">
              <a:buNone/>
            </a:pPr>
            <a:r>
              <a:rPr lang="en-US" dirty="0"/>
              <a:t>Pretty rad for an undergrad.</a:t>
            </a:r>
          </a:p>
        </p:txBody>
      </p:sp>
      <p:pic>
        <p:nvPicPr>
          <p:cNvPr id="5" name="Content Placeholder 4"/>
          <p:cNvPicPr>
            <a:picLocks noGrp="1" noChangeAspect="1"/>
          </p:cNvPicPr>
          <p:nvPr>
            <p:ph sz="half" idx="2"/>
          </p:nvPr>
        </p:nvPicPr>
        <p:blipFill>
          <a:blip r:embed="rId3"/>
          <a:stretch>
            <a:fillRect/>
          </a:stretch>
        </p:blipFill>
        <p:spPr>
          <a:xfrm>
            <a:off x="5532182" y="2647869"/>
            <a:ext cx="4105492" cy="2301321"/>
          </a:xfrm>
        </p:spPr>
      </p:pic>
    </p:spTree>
    <p:extLst>
      <p:ext uri="{BB962C8B-B14F-4D97-AF65-F5344CB8AC3E}">
        <p14:creationId xmlns:p14="http://schemas.microsoft.com/office/powerpoint/2010/main" val="159649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format</a:t>
            </a:r>
          </a:p>
        </p:txBody>
      </p:sp>
      <p:sp>
        <p:nvSpPr>
          <p:cNvPr id="3" name="Content Placeholder 2"/>
          <p:cNvSpPr>
            <a:spLocks noGrp="1"/>
          </p:cNvSpPr>
          <p:nvPr>
            <p:ph idx="1"/>
          </p:nvPr>
        </p:nvSpPr>
        <p:spPr>
          <a:xfrm>
            <a:off x="1141413" y="1977887"/>
            <a:ext cx="9626436" cy="3813314"/>
          </a:xfrm>
        </p:spPr>
        <p:txBody>
          <a:bodyPr>
            <a:noAutofit/>
          </a:bodyPr>
          <a:lstStyle/>
          <a:p>
            <a:r>
              <a:rPr lang="en-US" sz="2400" dirty="0"/>
              <a:t>Students will take turns teaching this class using these materials for this course</a:t>
            </a:r>
          </a:p>
          <a:p>
            <a:r>
              <a:rPr lang="en-US" sz="2400" dirty="0"/>
              <a:t>Grading</a:t>
            </a:r>
          </a:p>
          <a:p>
            <a:pPr lvl="1"/>
            <a:r>
              <a:rPr lang="en-US" sz="2000" dirty="0"/>
              <a:t>In-class participation </a:t>
            </a:r>
          </a:p>
          <a:p>
            <a:pPr lvl="1"/>
            <a:r>
              <a:rPr lang="en-US" sz="2000" dirty="0"/>
              <a:t>Out-of-class application assignments</a:t>
            </a:r>
          </a:p>
          <a:p>
            <a:pPr lvl="1"/>
            <a:r>
              <a:rPr lang="en-US" sz="2000" dirty="0"/>
              <a:t>Teaching </a:t>
            </a:r>
          </a:p>
          <a:p>
            <a:r>
              <a:rPr lang="en-US" sz="2600" dirty="0"/>
              <a:t>This class is meant to be practical and enjoyable, not a royal drag or a burden</a:t>
            </a:r>
          </a:p>
        </p:txBody>
      </p:sp>
    </p:spTree>
    <p:extLst>
      <p:ext uri="{BB962C8B-B14F-4D97-AF65-F5344CB8AC3E}">
        <p14:creationId xmlns:p14="http://schemas.microsoft.com/office/powerpoint/2010/main" val="304111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246" y="365760"/>
            <a:ext cx="10691266" cy="1122302"/>
          </a:xfrm>
        </p:spPr>
        <p:txBody>
          <a:bodyPr/>
          <a:lstStyle/>
          <a:p>
            <a:r>
              <a:rPr lang="en-US" dirty="0"/>
              <a:t>ACME</a:t>
            </a:r>
          </a:p>
        </p:txBody>
      </p:sp>
      <p:sp>
        <p:nvSpPr>
          <p:cNvPr id="3" name="Content Placeholder 2"/>
          <p:cNvSpPr>
            <a:spLocks noGrp="1"/>
          </p:cNvSpPr>
          <p:nvPr>
            <p:ph sz="half" idx="1"/>
          </p:nvPr>
        </p:nvSpPr>
        <p:spPr>
          <a:xfrm>
            <a:off x="8122024" y="1691323"/>
            <a:ext cx="2685884" cy="4806296"/>
          </a:xfrm>
        </p:spPr>
        <p:txBody>
          <a:bodyPr>
            <a:normAutofit/>
          </a:bodyPr>
          <a:lstStyle/>
          <a:p>
            <a:r>
              <a:rPr lang="en-US" sz="2800" dirty="0"/>
              <a:t>This is a great major, with incredible opportunity</a:t>
            </a:r>
          </a:p>
          <a:p>
            <a:r>
              <a:rPr lang="en-US" sz="2800" dirty="0"/>
              <a:t>Consider yourselves lucky, blessed, and quite smart to be here</a:t>
            </a:r>
          </a:p>
        </p:txBody>
      </p:sp>
      <p:pic>
        <p:nvPicPr>
          <p:cNvPr id="5" name="Content Placeholder 4"/>
          <p:cNvPicPr>
            <a:picLocks noGrp="1" noChangeAspect="1"/>
          </p:cNvPicPr>
          <p:nvPr>
            <p:ph sz="half" idx="2"/>
          </p:nvPr>
        </p:nvPicPr>
        <p:blipFill>
          <a:blip r:embed="rId3"/>
          <a:stretch>
            <a:fillRect/>
          </a:stretch>
        </p:blipFill>
        <p:spPr>
          <a:xfrm>
            <a:off x="263246" y="1691323"/>
            <a:ext cx="7421279" cy="4953077"/>
          </a:xfrm>
        </p:spPr>
      </p:pic>
    </p:spTree>
    <p:extLst>
      <p:ext uri="{BB962C8B-B14F-4D97-AF65-F5344CB8AC3E}">
        <p14:creationId xmlns:p14="http://schemas.microsoft.com/office/powerpoint/2010/main" val="27462524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half" idx="2"/>
          </p:nvPr>
        </p:nvPicPr>
        <p:blipFill>
          <a:blip r:embed="rId3"/>
          <a:stretch>
            <a:fillRect/>
          </a:stretch>
        </p:blipFill>
        <p:spPr>
          <a:xfrm>
            <a:off x="4379184" y="1021976"/>
            <a:ext cx="6916345" cy="5172849"/>
          </a:xfrm>
        </p:spPr>
      </p:pic>
      <p:sp>
        <p:nvSpPr>
          <p:cNvPr id="2" name="Title 1"/>
          <p:cNvSpPr>
            <a:spLocks noGrp="1"/>
          </p:cNvSpPr>
          <p:nvPr>
            <p:ph type="title"/>
          </p:nvPr>
        </p:nvSpPr>
        <p:spPr/>
        <p:txBody>
          <a:bodyPr/>
          <a:lstStyle/>
          <a:p>
            <a:r>
              <a:rPr lang="en-US" dirty="0"/>
              <a:t>So…what? </a:t>
            </a:r>
          </a:p>
        </p:txBody>
      </p:sp>
      <p:sp>
        <p:nvSpPr>
          <p:cNvPr id="3" name="Content Placeholder 2"/>
          <p:cNvSpPr>
            <a:spLocks noGrp="1"/>
          </p:cNvSpPr>
          <p:nvPr>
            <p:ph sz="half" idx="1"/>
          </p:nvPr>
        </p:nvSpPr>
        <p:spPr>
          <a:xfrm>
            <a:off x="1141410" y="2249485"/>
            <a:ext cx="4878389" cy="3980833"/>
          </a:xfrm>
        </p:spPr>
        <p:txBody>
          <a:bodyPr>
            <a:normAutofit/>
          </a:bodyPr>
          <a:lstStyle/>
          <a:p>
            <a:r>
              <a:rPr lang="en-US" sz="2400" dirty="0"/>
              <a:t>OK, so we’ve established that this is an incredible degree. </a:t>
            </a:r>
          </a:p>
          <a:p>
            <a:r>
              <a:rPr lang="en-US" sz="2400" dirty="0"/>
              <a:t>You are some of the brightest students in your university, possibly the nation – maybe the world</a:t>
            </a:r>
          </a:p>
          <a:p>
            <a:r>
              <a:rPr lang="en-US" sz="2400" dirty="0"/>
              <a:t>But, before you get a big head:  </a:t>
            </a:r>
            <a:r>
              <a:rPr lang="en-US" sz="2400" b="1" dirty="0"/>
              <a:t>Why are you in </a:t>
            </a:r>
            <a:r>
              <a:rPr lang="en-US" sz="2400" b="1" i="1" dirty="0"/>
              <a:t>this</a:t>
            </a:r>
            <a:r>
              <a:rPr lang="en-US" sz="2400" b="1" dirty="0"/>
              <a:t> class?</a:t>
            </a:r>
            <a:endParaRPr lang="en-US" sz="2400" dirty="0"/>
          </a:p>
        </p:txBody>
      </p:sp>
    </p:spTree>
    <p:extLst>
      <p:ext uri="{BB962C8B-B14F-4D97-AF65-F5344CB8AC3E}">
        <p14:creationId xmlns:p14="http://schemas.microsoft.com/office/powerpoint/2010/main" val="1461949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20048" r="35297" b="-1"/>
          <a:stretch/>
        </p:blipFill>
        <p:spPr>
          <a:xfrm>
            <a:off x="20" y="-97654"/>
            <a:ext cx="4653291" cy="6955654"/>
          </a:xfrm>
          <a:prstGeom prst="rect">
            <a:avLst/>
          </a:prstGeom>
        </p:spPr>
      </p:pic>
      <p:sp>
        <p:nvSpPr>
          <p:cNvPr id="2" name="Title 1"/>
          <p:cNvSpPr>
            <a:spLocks noGrp="1"/>
          </p:cNvSpPr>
          <p:nvPr>
            <p:ph type="title"/>
          </p:nvPr>
        </p:nvSpPr>
        <p:spPr>
          <a:xfrm>
            <a:off x="4965290" y="365760"/>
            <a:ext cx="5997678" cy="1325562"/>
          </a:xfrm>
        </p:spPr>
        <p:txBody>
          <a:bodyPr vert="horz" lIns="91440" tIns="45720" rIns="91440" bIns="45720" rtlCol="0" anchor="b">
            <a:normAutofit/>
          </a:bodyPr>
          <a:lstStyle/>
          <a:p>
            <a:r>
              <a:rPr lang="en-US" dirty="0"/>
              <a:t>Case study</a:t>
            </a:r>
          </a:p>
        </p:txBody>
      </p:sp>
      <p:sp>
        <p:nvSpPr>
          <p:cNvPr id="3" name="Content Placeholder 2"/>
          <p:cNvSpPr>
            <a:spLocks noGrp="1"/>
          </p:cNvSpPr>
          <p:nvPr>
            <p:ph sz="half" idx="1"/>
          </p:nvPr>
        </p:nvSpPr>
        <p:spPr>
          <a:xfrm>
            <a:off x="4965290" y="1828800"/>
            <a:ext cx="6015571" cy="4351337"/>
          </a:xfrm>
        </p:spPr>
        <p:txBody>
          <a:bodyPr vert="horz" lIns="91440" tIns="45720" rIns="91440" bIns="45720" rtlCol="0">
            <a:normAutofit/>
          </a:bodyPr>
          <a:lstStyle/>
          <a:p>
            <a:r>
              <a:rPr lang="en-US" sz="2800" dirty="0"/>
              <a:t>In 2012, a bright, young student like yourselves asked </a:t>
            </a:r>
            <a:r>
              <a:rPr lang="en-US" sz="2800" dirty="0" err="1"/>
              <a:t>PhysicsForums</a:t>
            </a:r>
            <a:r>
              <a:rPr lang="en-US" sz="2800" dirty="0"/>
              <a:t>: </a:t>
            </a:r>
            <a:r>
              <a:rPr lang="en-US" sz="2800" i="1" dirty="0"/>
              <a:t>Will applied math get me a job?</a:t>
            </a:r>
          </a:p>
          <a:p>
            <a:r>
              <a:rPr lang="en-US" sz="2800" dirty="0"/>
              <a:t>The response?  What do you think? </a:t>
            </a:r>
          </a:p>
        </p:txBody>
      </p:sp>
    </p:spTree>
    <p:extLst>
      <p:ext uri="{BB962C8B-B14F-4D97-AF65-F5344CB8AC3E}">
        <p14:creationId xmlns:p14="http://schemas.microsoft.com/office/powerpoint/2010/main" val="3299627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9352" y="365760"/>
            <a:ext cx="9965160" cy="1325562"/>
          </a:xfrm>
        </p:spPr>
        <p:txBody>
          <a:bodyPr/>
          <a:lstStyle/>
          <a:p>
            <a:r>
              <a:rPr lang="en-US" dirty="0"/>
              <a:t>Case study</a:t>
            </a:r>
          </a:p>
        </p:txBody>
      </p:sp>
      <p:sp>
        <p:nvSpPr>
          <p:cNvPr id="3" name="Content Placeholder 2"/>
          <p:cNvSpPr>
            <a:spLocks noGrp="1"/>
          </p:cNvSpPr>
          <p:nvPr>
            <p:ph idx="1"/>
          </p:nvPr>
        </p:nvSpPr>
        <p:spPr>
          <a:xfrm>
            <a:off x="989352" y="1813810"/>
            <a:ext cx="10058060" cy="4695477"/>
          </a:xfrm>
        </p:spPr>
        <p:txBody>
          <a:bodyPr>
            <a:noAutofit/>
          </a:bodyPr>
          <a:lstStyle/>
          <a:p>
            <a:pPr marL="0" indent="0">
              <a:buNone/>
            </a:pPr>
            <a:r>
              <a:rPr lang="en-US" sz="2400" dirty="0"/>
              <a:t>The response: IF YOU CAN NETWORK, you can get a job.</a:t>
            </a:r>
          </a:p>
          <a:p>
            <a:r>
              <a:rPr lang="en-US" sz="2400" dirty="0"/>
              <a:t>The respondent said further:</a:t>
            </a:r>
          </a:p>
          <a:p>
            <a:pPr marL="0" indent="0">
              <a:buNone/>
            </a:pPr>
            <a:r>
              <a:rPr lang="en-US" sz="2400" dirty="0"/>
              <a:t>“Honestly, </a:t>
            </a:r>
            <a:r>
              <a:rPr lang="en-US" sz="2400" b="1" dirty="0"/>
              <a:t>it's all about networking </a:t>
            </a:r>
            <a:r>
              <a:rPr lang="en-US" sz="2400" dirty="0"/>
              <a:t>though. I'm sure if these guys were to really work at it, they'd be able to get jobs, but </a:t>
            </a:r>
            <a:r>
              <a:rPr lang="en-US" sz="2400" i="1" dirty="0"/>
              <a:t>most of them aren't exactly great socialites</a:t>
            </a:r>
            <a:r>
              <a:rPr lang="en-US" sz="2400" dirty="0"/>
              <a:t>. I think they just believed the whole guidance counselor thing that ‘if you go to college and do well, there will be jobs waiting for you.’”</a:t>
            </a:r>
          </a:p>
          <a:p>
            <a:pPr marL="0" indent="0">
              <a:buNone/>
            </a:pPr>
            <a:r>
              <a:rPr lang="en-US" sz="2400" dirty="0"/>
              <a:t>Question: Do all ACME students struggle with networking?  </a:t>
            </a:r>
          </a:p>
          <a:p>
            <a:r>
              <a:rPr lang="en-US" sz="2400" dirty="0"/>
              <a:t>Rhetorical question: Do </a:t>
            </a:r>
            <a:r>
              <a:rPr lang="en-US" sz="2400" i="1" dirty="0"/>
              <a:t>you?</a:t>
            </a:r>
          </a:p>
        </p:txBody>
      </p:sp>
    </p:spTree>
    <p:extLst>
      <p:ext uri="{BB962C8B-B14F-4D97-AF65-F5344CB8AC3E}">
        <p14:creationId xmlns:p14="http://schemas.microsoft.com/office/powerpoint/2010/main" val="2382262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1410" y="365760"/>
            <a:ext cx="9813102" cy="1325562"/>
          </a:xfrm>
        </p:spPr>
        <p:txBody>
          <a:bodyPr/>
          <a:lstStyle/>
          <a:p>
            <a:r>
              <a:rPr lang="en-US" dirty="0"/>
              <a:t>Reality</a:t>
            </a:r>
          </a:p>
        </p:txBody>
      </p:sp>
      <p:sp>
        <p:nvSpPr>
          <p:cNvPr id="5" name="Content Placeholder 4"/>
          <p:cNvSpPr>
            <a:spLocks noGrp="1"/>
          </p:cNvSpPr>
          <p:nvPr>
            <p:ph sz="half" idx="1"/>
          </p:nvPr>
        </p:nvSpPr>
        <p:spPr>
          <a:xfrm>
            <a:off x="1141410" y="1903751"/>
            <a:ext cx="4878389" cy="4605537"/>
          </a:xfrm>
        </p:spPr>
        <p:txBody>
          <a:bodyPr>
            <a:noAutofit/>
          </a:bodyPr>
          <a:lstStyle/>
          <a:p>
            <a:r>
              <a:rPr lang="en-US" sz="2800" dirty="0"/>
              <a:t>So, </a:t>
            </a:r>
            <a:r>
              <a:rPr lang="en-US" sz="2800" b="1" dirty="0"/>
              <a:t>ACME </a:t>
            </a:r>
            <a:r>
              <a:rPr lang="en-US" sz="2800" dirty="0"/>
              <a:t>alone will get you: </a:t>
            </a:r>
          </a:p>
          <a:p>
            <a:pPr lvl="1"/>
            <a:r>
              <a:rPr lang="en-US" sz="2800" dirty="0"/>
              <a:t>A shiny degree</a:t>
            </a:r>
          </a:p>
          <a:p>
            <a:pPr lvl="1"/>
            <a:r>
              <a:rPr lang="en-US" sz="2800" dirty="0"/>
              <a:t>A huge amount of useful knowledge</a:t>
            </a:r>
          </a:p>
          <a:p>
            <a:pPr lvl="1"/>
            <a:r>
              <a:rPr lang="en-US" sz="2800" dirty="0"/>
              <a:t>Potentially, </a:t>
            </a:r>
            <a:r>
              <a:rPr lang="en-US" sz="2800" i="1" dirty="0"/>
              <a:t>no money </a:t>
            </a:r>
            <a:endParaRPr lang="en-US" sz="2800" dirty="0"/>
          </a:p>
          <a:p>
            <a:r>
              <a:rPr lang="en-US" sz="2800" dirty="0"/>
              <a:t>If you can’t land the job and thrive in it, then your knowledge matters much less </a:t>
            </a:r>
          </a:p>
        </p:txBody>
      </p:sp>
      <p:pic>
        <p:nvPicPr>
          <p:cNvPr id="2" name="Content Placeholder 1"/>
          <p:cNvPicPr>
            <a:picLocks noGrp="1" noChangeAspect="1"/>
          </p:cNvPicPr>
          <p:nvPr>
            <p:ph sz="half" idx="2"/>
          </p:nvPr>
        </p:nvPicPr>
        <p:blipFill rotWithShape="1">
          <a:blip r:embed="rId3"/>
          <a:srcRect r="3926"/>
          <a:stretch/>
        </p:blipFill>
        <p:spPr>
          <a:xfrm>
            <a:off x="6019799" y="2099584"/>
            <a:ext cx="5102903" cy="3521727"/>
          </a:xfrm>
        </p:spPr>
      </p:pic>
    </p:spTree>
    <p:extLst>
      <p:ext uri="{BB962C8B-B14F-4D97-AF65-F5344CB8AC3E}">
        <p14:creationId xmlns:p14="http://schemas.microsoft.com/office/powerpoint/2010/main" val="4022911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10527" r="30151" b="-1"/>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This course</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a:bodyPr>
          <a:lstStyle/>
          <a:p>
            <a:r>
              <a:rPr lang="en-US" sz="2400" dirty="0"/>
              <a:t>This course exists to help you side-step that responder’s doom-and-gloom claim</a:t>
            </a:r>
          </a:p>
          <a:p>
            <a:r>
              <a:rPr lang="en-US" sz="2400" dirty="0"/>
              <a:t>This course is designed for: </a:t>
            </a:r>
          </a:p>
          <a:p>
            <a:pPr lvl="1"/>
            <a:r>
              <a:rPr lang="en-US" sz="2400" b="1" dirty="0"/>
              <a:t>Pragmatism</a:t>
            </a:r>
            <a:r>
              <a:rPr lang="en-US" sz="2400" dirty="0"/>
              <a:t> (usefulness)</a:t>
            </a:r>
          </a:p>
          <a:p>
            <a:pPr lvl="1"/>
            <a:r>
              <a:rPr lang="en-US" sz="2400" b="1" dirty="0"/>
              <a:t>Practice</a:t>
            </a:r>
            <a:r>
              <a:rPr lang="en-US" sz="2400" dirty="0"/>
              <a:t> in marketable skills</a:t>
            </a:r>
          </a:p>
          <a:p>
            <a:pPr lvl="1"/>
            <a:r>
              <a:rPr lang="en-US" sz="2400" b="1" dirty="0"/>
              <a:t>Preparing</a:t>
            </a:r>
            <a:r>
              <a:rPr lang="en-US" sz="2400" dirty="0"/>
              <a:t> you for “the job” </a:t>
            </a:r>
          </a:p>
          <a:p>
            <a:endParaRPr lang="en-US" dirty="0"/>
          </a:p>
        </p:txBody>
      </p:sp>
    </p:spTree>
    <p:extLst>
      <p:ext uri="{BB962C8B-B14F-4D97-AF65-F5344CB8AC3E}">
        <p14:creationId xmlns:p14="http://schemas.microsoft.com/office/powerpoint/2010/main" val="3622845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course – content </a:t>
            </a:r>
          </a:p>
        </p:txBody>
      </p:sp>
      <p:sp>
        <p:nvSpPr>
          <p:cNvPr id="3" name="Content Placeholder 2"/>
          <p:cNvSpPr>
            <a:spLocks noGrp="1"/>
          </p:cNvSpPr>
          <p:nvPr>
            <p:ph sz="half" idx="1"/>
          </p:nvPr>
        </p:nvSpPr>
        <p:spPr>
          <a:xfrm>
            <a:off x="1261872" y="1828800"/>
            <a:ext cx="9195362" cy="4351337"/>
          </a:xfrm>
        </p:spPr>
        <p:txBody>
          <a:bodyPr>
            <a:normAutofit/>
          </a:bodyPr>
          <a:lstStyle/>
          <a:p>
            <a:pPr marL="0" indent="0">
              <a:buNone/>
            </a:pPr>
            <a:r>
              <a:rPr lang="en-US" sz="2400" dirty="0"/>
              <a:t>This course in two parts:</a:t>
            </a:r>
          </a:p>
          <a:p>
            <a:r>
              <a:rPr lang="en-US" sz="2400" b="1" dirty="0"/>
              <a:t>Semester 1</a:t>
            </a:r>
            <a:r>
              <a:rPr lang="en-US" sz="2400" dirty="0"/>
              <a:t>: a crash course in job-getting skills, and ways to give you the edge once you have it</a:t>
            </a:r>
          </a:p>
          <a:p>
            <a:r>
              <a:rPr lang="en-US" sz="2400" b="1" dirty="0"/>
              <a:t>Semester 2</a:t>
            </a:r>
            <a:r>
              <a:rPr lang="en-US" sz="2400" dirty="0"/>
              <a:t>: additional skills with specific benefits</a:t>
            </a:r>
          </a:p>
        </p:txBody>
      </p:sp>
    </p:spTree>
    <p:extLst>
      <p:ext uri="{BB962C8B-B14F-4D97-AF65-F5344CB8AC3E}">
        <p14:creationId xmlns:p14="http://schemas.microsoft.com/office/powerpoint/2010/main" val="2537530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Content Placeholder 7"/>
          <p:cNvPicPr>
            <a:picLocks noChangeAspect="1"/>
          </p:cNvPicPr>
          <p:nvPr/>
        </p:nvPicPr>
        <p:blipFill rotWithShape="1">
          <a:blip r:embed="rId3"/>
          <a:srcRect l="18741" r="16489" b="-1"/>
          <a:stretch/>
        </p:blipFill>
        <p:spPr>
          <a:xfrm>
            <a:off x="633998" y="640080"/>
            <a:ext cx="6927007" cy="5588101"/>
          </a:xfrm>
          <a:prstGeom prst="rect">
            <a:avLst/>
          </a:prstGeom>
        </p:spPr>
      </p:pic>
      <p:sp>
        <p:nvSpPr>
          <p:cNvPr id="2" name="Title 1"/>
          <p:cNvSpPr>
            <a:spLocks noGrp="1"/>
          </p:cNvSpPr>
          <p:nvPr>
            <p:ph type="title"/>
          </p:nvPr>
        </p:nvSpPr>
        <p:spPr>
          <a:xfrm>
            <a:off x="7878675" y="640080"/>
            <a:ext cx="3075836" cy="1325562"/>
          </a:xfrm>
        </p:spPr>
        <p:txBody>
          <a:bodyPr>
            <a:normAutofit/>
          </a:bodyPr>
          <a:lstStyle/>
          <a:p>
            <a:pPr algn="ctr"/>
            <a:r>
              <a:rPr lang="en-US" sz="4000" dirty="0"/>
              <a:t>Poll</a:t>
            </a:r>
          </a:p>
        </p:txBody>
      </p:sp>
      <p:sp>
        <p:nvSpPr>
          <p:cNvPr id="3" name="Content Placeholder 2"/>
          <p:cNvSpPr>
            <a:spLocks noGrp="1"/>
          </p:cNvSpPr>
          <p:nvPr>
            <p:ph idx="1"/>
          </p:nvPr>
        </p:nvSpPr>
        <p:spPr>
          <a:xfrm>
            <a:off x="7878675" y="1936955"/>
            <a:ext cx="3075836" cy="4243182"/>
          </a:xfrm>
        </p:spPr>
        <p:txBody>
          <a:bodyPr>
            <a:normAutofit/>
          </a:bodyPr>
          <a:lstStyle/>
          <a:p>
            <a:pPr marL="0" indent="0" algn="ctr">
              <a:buNone/>
            </a:pPr>
            <a:r>
              <a:rPr lang="en-US" sz="3200" dirty="0"/>
              <a:t>So, what do you want to learn?  </a:t>
            </a:r>
          </a:p>
          <a:p>
            <a:endParaRPr lang="en-US" sz="1600" dirty="0"/>
          </a:p>
        </p:txBody>
      </p:sp>
    </p:spTree>
    <p:extLst>
      <p:ext uri="{BB962C8B-B14F-4D97-AF65-F5344CB8AC3E}">
        <p14:creationId xmlns:p14="http://schemas.microsoft.com/office/powerpoint/2010/main" val="7359760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idx="1"/>
          </p:nvPr>
        </p:nvSpPr>
        <p:spPr/>
        <p:txBody>
          <a:bodyPr>
            <a:normAutofit/>
          </a:bodyPr>
          <a:lstStyle/>
          <a:p>
            <a:r>
              <a:rPr lang="en-US" sz="2800" dirty="0"/>
              <a:t>ACME is an incredible major, with limitless potential </a:t>
            </a:r>
          </a:p>
          <a:p>
            <a:r>
              <a:rPr lang="en-US" sz="2800" dirty="0"/>
              <a:t>With the right combination of hard and soft skills, you can wager your abilities for lots of success after college</a:t>
            </a:r>
          </a:p>
          <a:p>
            <a:r>
              <a:rPr lang="en-US" sz="2800" dirty="0"/>
              <a:t>This class is designed to give you the chance to develop soft skills that will allow you the chance to use your hard skills</a:t>
            </a:r>
          </a:p>
        </p:txBody>
      </p:sp>
    </p:spTree>
    <p:extLst>
      <p:ext uri="{BB962C8B-B14F-4D97-AF65-F5344CB8AC3E}">
        <p14:creationId xmlns:p14="http://schemas.microsoft.com/office/powerpoint/2010/main" val="2033251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65760"/>
            <a:ext cx="9813100" cy="1325562"/>
          </a:xfrm>
        </p:spPr>
        <p:txBody>
          <a:bodyPr/>
          <a:lstStyle/>
          <a:p>
            <a:r>
              <a:rPr lang="en-US" dirty="0"/>
              <a:t>For Next Class</a:t>
            </a:r>
          </a:p>
        </p:txBody>
      </p:sp>
      <p:sp>
        <p:nvSpPr>
          <p:cNvPr id="3" name="Content Placeholder 2"/>
          <p:cNvSpPr>
            <a:spLocks noGrp="1"/>
          </p:cNvSpPr>
          <p:nvPr>
            <p:ph idx="1"/>
          </p:nvPr>
        </p:nvSpPr>
        <p:spPr>
          <a:xfrm>
            <a:off x="1141412" y="2249486"/>
            <a:ext cx="9905999" cy="4135815"/>
          </a:xfrm>
        </p:spPr>
        <p:txBody>
          <a:bodyPr>
            <a:normAutofit/>
          </a:bodyPr>
          <a:lstStyle/>
          <a:p>
            <a:pPr marL="0" indent="0">
              <a:buNone/>
            </a:pPr>
            <a:r>
              <a:rPr lang="en-US" sz="3200" dirty="0"/>
              <a:t>Consider: </a:t>
            </a:r>
          </a:p>
          <a:p>
            <a:pPr lvl="1"/>
            <a:r>
              <a:rPr lang="en-US" sz="2800" dirty="0"/>
              <a:t>What kind of job do I want to prepare for?  </a:t>
            </a:r>
          </a:p>
          <a:p>
            <a:pPr lvl="1"/>
            <a:r>
              <a:rPr lang="en-US" sz="2800" dirty="0"/>
              <a:t>How can I get there?  </a:t>
            </a:r>
          </a:p>
          <a:p>
            <a:endParaRPr lang="en-US" dirty="0"/>
          </a:p>
        </p:txBody>
      </p:sp>
    </p:spTree>
    <p:extLst>
      <p:ext uri="{BB962C8B-B14F-4D97-AF65-F5344CB8AC3E}">
        <p14:creationId xmlns:p14="http://schemas.microsoft.com/office/powerpoint/2010/main" val="38491305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goal</a:t>
            </a:r>
          </a:p>
        </p:txBody>
      </p:sp>
      <p:sp>
        <p:nvSpPr>
          <p:cNvPr id="3" name="Content Placeholder 2"/>
          <p:cNvSpPr>
            <a:spLocks noGrp="1"/>
          </p:cNvSpPr>
          <p:nvPr>
            <p:ph idx="1"/>
          </p:nvPr>
        </p:nvSpPr>
        <p:spPr/>
        <p:txBody>
          <a:bodyPr>
            <a:normAutofit/>
          </a:bodyPr>
          <a:lstStyle/>
          <a:p>
            <a:pPr marL="0" indent="0">
              <a:buNone/>
            </a:pPr>
            <a:r>
              <a:rPr lang="en-US" sz="2400" dirty="0"/>
              <a:t>Learn and develop soft skills that will drive you toward employment, satisfaction, and upward mobility in your future careers</a:t>
            </a:r>
          </a:p>
          <a:p>
            <a:pPr marL="457200" indent="-457200">
              <a:buFont typeface="+mj-lt"/>
              <a:buAutoNum type="arabicPeriod"/>
            </a:pPr>
            <a:endParaRPr lang="en-US" sz="2400" dirty="0"/>
          </a:p>
          <a:p>
            <a:pPr marL="0" indent="0">
              <a:buNone/>
            </a:pPr>
            <a:r>
              <a:rPr lang="en-US" sz="2400" dirty="0"/>
              <a:t>Any other suggested goals for the class?  </a:t>
            </a:r>
          </a:p>
        </p:txBody>
      </p:sp>
      <p:pic>
        <p:nvPicPr>
          <p:cNvPr id="4" name="Picture 3"/>
          <p:cNvPicPr>
            <a:picLocks noChangeAspect="1"/>
          </p:cNvPicPr>
          <p:nvPr/>
        </p:nvPicPr>
        <p:blipFill>
          <a:blip r:embed="rId3"/>
          <a:stretch>
            <a:fillRect/>
          </a:stretch>
        </p:blipFill>
        <p:spPr>
          <a:xfrm>
            <a:off x="1320927" y="1691322"/>
            <a:ext cx="8477250" cy="4924425"/>
          </a:xfrm>
          <a:prstGeom prst="rect">
            <a:avLst/>
          </a:prstGeom>
        </p:spPr>
      </p:pic>
    </p:spTree>
    <p:extLst>
      <p:ext uri="{BB962C8B-B14F-4D97-AF65-F5344CB8AC3E}">
        <p14:creationId xmlns:p14="http://schemas.microsoft.com/office/powerpoint/2010/main" val="1173019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p:txBody>
          <a:bodyPr/>
          <a:lstStyle/>
          <a:p>
            <a:pPr marL="0" indent="0">
              <a:buNone/>
            </a:pPr>
            <a:r>
              <a:rPr lang="en-US" sz="2800" dirty="0"/>
              <a:t>Before next class, prepare a concise response to each of the following questions: </a:t>
            </a:r>
          </a:p>
          <a:p>
            <a:pPr marL="1154430" lvl="1" indent="-514350">
              <a:buFont typeface="+mj-lt"/>
              <a:buAutoNum type="arabicPeriod"/>
            </a:pPr>
            <a:r>
              <a:rPr lang="en-US" sz="2800" dirty="0"/>
              <a:t>Tell me three things that you do well.</a:t>
            </a:r>
          </a:p>
          <a:p>
            <a:pPr marL="1154430" lvl="1" indent="-514350">
              <a:buFont typeface="+mj-lt"/>
              <a:buAutoNum type="arabicPeriod"/>
            </a:pPr>
            <a:r>
              <a:rPr lang="en-US" sz="2800" dirty="0"/>
              <a:t>Tell me about a time when you were at your best.  What did you do?  Why were you at your best?</a:t>
            </a:r>
          </a:p>
          <a:p>
            <a:pPr marL="1154430" lvl="1" indent="-514350">
              <a:buFont typeface="+mj-lt"/>
              <a:buAutoNum type="arabicPeriod"/>
            </a:pPr>
            <a:r>
              <a:rPr lang="en-US" sz="2800" dirty="0"/>
              <a:t>Why should I hire you?  What makes you different from other applicants?</a:t>
            </a:r>
          </a:p>
          <a:p>
            <a:endParaRPr lang="en-US" dirty="0"/>
          </a:p>
        </p:txBody>
      </p:sp>
    </p:spTree>
    <p:extLst>
      <p:ext uri="{BB962C8B-B14F-4D97-AF65-F5344CB8AC3E}">
        <p14:creationId xmlns:p14="http://schemas.microsoft.com/office/powerpoint/2010/main" val="894640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 </a:t>
            </a:r>
          </a:p>
        </p:txBody>
      </p:sp>
      <p:sp>
        <p:nvSpPr>
          <p:cNvPr id="3" name="Content Placeholder 2"/>
          <p:cNvSpPr>
            <a:spLocks noGrp="1"/>
          </p:cNvSpPr>
          <p:nvPr>
            <p:ph idx="1"/>
          </p:nvPr>
        </p:nvSpPr>
        <p:spPr/>
        <p:txBody>
          <a:bodyPr>
            <a:normAutofit/>
          </a:bodyPr>
          <a:lstStyle/>
          <a:p>
            <a:pPr marL="0" indent="0">
              <a:buNone/>
            </a:pPr>
            <a:r>
              <a:rPr lang="en-US" sz="2400" dirty="0"/>
              <a:t>Objectives:</a:t>
            </a:r>
          </a:p>
          <a:p>
            <a:pPr marL="457200" indent="-457200">
              <a:buFont typeface="+mj-lt"/>
              <a:buAutoNum type="arabicPeriod"/>
            </a:pPr>
            <a:r>
              <a:rPr lang="en-US" sz="2400" dirty="0"/>
              <a:t>Display the importance of the ACME major and graduating students’ potential in earning, vocation, and success</a:t>
            </a:r>
          </a:p>
          <a:p>
            <a:pPr marL="457200" indent="-457200">
              <a:buFont typeface="+mj-lt"/>
              <a:buAutoNum type="arabicPeriod"/>
            </a:pPr>
            <a:r>
              <a:rPr lang="en-US" sz="2400" dirty="0"/>
              <a:t>Excite potential graduates about the potential possibilities of their expertise</a:t>
            </a:r>
          </a:p>
          <a:p>
            <a:pPr marL="457200" indent="-457200">
              <a:buFont typeface="+mj-lt"/>
              <a:buAutoNum type="arabicPeriod"/>
            </a:pPr>
            <a:r>
              <a:rPr lang="en-US" sz="2400" dirty="0"/>
              <a:t>Explore the need for a soft skills class in the ACME major</a:t>
            </a:r>
          </a:p>
        </p:txBody>
      </p:sp>
    </p:spTree>
    <p:extLst>
      <p:ext uri="{BB962C8B-B14F-4D97-AF65-F5344CB8AC3E}">
        <p14:creationId xmlns:p14="http://schemas.microsoft.com/office/powerpoint/2010/main" val="10616056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lstStyle/>
          <a:p>
            <a:r>
              <a:rPr lang="en-US" dirty="0">
                <a:hlinkClick r:id="rId2"/>
              </a:rPr>
              <a:t>http://www.acme.byu.edu/</a:t>
            </a:r>
            <a:endParaRPr lang="en-US" dirty="0"/>
          </a:p>
          <a:p>
            <a:r>
              <a:rPr lang="en-US" u="sng" dirty="0">
                <a:hlinkClick r:id="rId3"/>
              </a:rPr>
              <a:t>http://www.datasciencecentral.com/profiles/blogs/6000-companies-hiring-data-scientists </a:t>
            </a:r>
            <a:r>
              <a:rPr lang="en-US" u="sng" dirty="0"/>
              <a:t> </a:t>
            </a:r>
          </a:p>
          <a:p>
            <a:r>
              <a:rPr lang="en-US" dirty="0">
                <a:hlinkClick r:id="rId4"/>
              </a:rPr>
              <a:t>http://blogs.wsj.com/atwork/2014/04/15/best-jobs-of-2014-congratulations-mathematicians/</a:t>
            </a:r>
            <a:r>
              <a:rPr lang="en-US" dirty="0"/>
              <a:t> </a:t>
            </a:r>
          </a:p>
          <a:p>
            <a:r>
              <a:rPr lang="en-US" dirty="0">
                <a:hlinkClick r:id="rId5"/>
              </a:rPr>
              <a:t>http://www.nbcnews.com/storyline/missing-jet/how-math-solved-mystery-missing-malaysian-jets-path-n62026</a:t>
            </a:r>
            <a:r>
              <a:rPr lang="en-US" dirty="0"/>
              <a:t> </a:t>
            </a:r>
          </a:p>
          <a:p>
            <a:r>
              <a:rPr lang="en-US" dirty="0">
                <a:hlinkClick r:id="rId6"/>
              </a:rPr>
              <a:t>http://www.bloomberg.com/video/march-math-ness-breaking-down-the-brackets-3YExBDv1RG~KCvn81KDfWg.html</a:t>
            </a:r>
            <a:r>
              <a:rPr lang="en-US" dirty="0"/>
              <a:t> </a:t>
            </a:r>
          </a:p>
          <a:p>
            <a:r>
              <a:rPr lang="en-US" dirty="0">
                <a:hlinkClick r:id="rId7"/>
              </a:rPr>
              <a:t>http://blogs.hbr.org/2014/02/recruit-better-data-analysts/</a:t>
            </a:r>
            <a:r>
              <a:rPr lang="en-US" dirty="0"/>
              <a:t> </a:t>
            </a:r>
          </a:p>
        </p:txBody>
      </p:sp>
    </p:spTree>
    <p:extLst>
      <p:ext uri="{BB962C8B-B14F-4D97-AF65-F5344CB8AC3E}">
        <p14:creationId xmlns:p14="http://schemas.microsoft.com/office/powerpoint/2010/main" val="29478612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262063" y="2455898"/>
            <a:ext cx="8594725" cy="3097141"/>
          </a:xfrm>
          <a:prstGeom prst="rect">
            <a:avLst/>
          </a:prstGeom>
        </p:spPr>
      </p:pic>
      <p:pic>
        <p:nvPicPr>
          <p:cNvPr id="1025" name="Picture 1" descr="Creative Commons Licens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1424" y="6393220"/>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541834" y="6177776"/>
            <a:ext cx="3813717" cy="215444"/>
          </a:xfrm>
          <a:prstGeom prst="rect">
            <a:avLst/>
          </a:prstGeom>
          <a:noFill/>
        </p:spPr>
        <p:txBody>
          <a:bodyPr wrap="square" rtlCol="0">
            <a:spAutoFit/>
          </a:bodyPr>
          <a:lstStyle/>
          <a:p>
            <a:r>
              <a:rPr lang="en-US" sz="800" dirty="0"/>
              <a:t>Content (not images or videos) copyright information:</a:t>
            </a:r>
          </a:p>
        </p:txBody>
      </p:sp>
    </p:spTree>
    <p:extLst>
      <p:ext uri="{BB962C8B-B14F-4D97-AF65-F5344CB8AC3E}">
        <p14:creationId xmlns:p14="http://schemas.microsoft.com/office/powerpoint/2010/main" val="3133450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 </a:t>
            </a:r>
          </a:p>
        </p:txBody>
      </p:sp>
      <p:sp>
        <p:nvSpPr>
          <p:cNvPr id="3" name="Content Placeholder 2"/>
          <p:cNvSpPr>
            <a:spLocks noGrp="1"/>
          </p:cNvSpPr>
          <p:nvPr>
            <p:ph idx="1"/>
          </p:nvPr>
        </p:nvSpPr>
        <p:spPr/>
        <p:txBody>
          <a:bodyPr>
            <a:normAutofit/>
          </a:bodyPr>
          <a:lstStyle/>
          <a:p>
            <a:pPr marL="0" indent="0">
              <a:buNone/>
            </a:pPr>
            <a:r>
              <a:rPr lang="en-US" sz="2800" dirty="0"/>
              <a:t>Objectives:</a:t>
            </a:r>
          </a:p>
          <a:p>
            <a:pPr marL="457200" indent="-457200">
              <a:buFont typeface="+mj-lt"/>
              <a:buAutoNum type="arabicPeriod"/>
            </a:pPr>
            <a:r>
              <a:rPr lang="en-US" sz="2800" dirty="0"/>
              <a:t>Display the importance of the ACME major and graduating students’ potential in earning, vocation, and success</a:t>
            </a:r>
          </a:p>
          <a:p>
            <a:pPr marL="457200" indent="-457200">
              <a:buFont typeface="+mj-lt"/>
              <a:buAutoNum type="arabicPeriod"/>
            </a:pPr>
            <a:r>
              <a:rPr lang="en-US" sz="2800" dirty="0"/>
              <a:t>Excite potential graduates about the potential possibilities of their expertise</a:t>
            </a:r>
          </a:p>
          <a:p>
            <a:pPr marL="457200" indent="-457200">
              <a:buFont typeface="+mj-lt"/>
              <a:buAutoNum type="arabicPeriod"/>
            </a:pPr>
            <a:r>
              <a:rPr lang="en-US" sz="2800" dirty="0"/>
              <a:t>Explore the need for a soft skills class in the ACME major</a:t>
            </a:r>
          </a:p>
        </p:txBody>
      </p:sp>
    </p:spTree>
    <p:extLst>
      <p:ext uri="{BB962C8B-B14F-4D97-AF65-F5344CB8AC3E}">
        <p14:creationId xmlns:p14="http://schemas.microsoft.com/office/powerpoint/2010/main" val="353186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Intro to ACME </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3745464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Gpb3_XkEvg"/>
          <p:cNvPicPr>
            <a:picLocks noGrp="1" noRot="1" noChangeAspect="1"/>
          </p:cNvPicPr>
          <p:nvPr>
            <p:ph idx="1"/>
            <a:videoFile r:link="rId1"/>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343250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5331417" y="-1"/>
            <a:ext cx="6860583" cy="6860583"/>
          </a:xfrm>
          <a:prstGeom prst="rect">
            <a:avLst/>
          </a:prstGeom>
        </p:spPr>
      </p:pic>
      <p:sp>
        <p:nvSpPr>
          <p:cNvPr id="10" name="Rectangle 9"/>
          <p:cNvSpPr/>
          <p:nvPr/>
        </p:nvSpPr>
        <p:spPr>
          <a:xfrm>
            <a:off x="1284791" y="1383576"/>
            <a:ext cx="2587962" cy="4093428"/>
          </a:xfrm>
          <a:prstGeom prst="rect">
            <a:avLst/>
          </a:prstGeom>
        </p:spPr>
        <p:txBody>
          <a:bodyPr wrap="square">
            <a:spAutoFit/>
          </a:bodyPr>
          <a:lstStyle/>
          <a:p>
            <a:r>
              <a:rPr lang="en-US" sz="3600" dirty="0"/>
              <a:t>Pretty cool, huh? </a:t>
            </a:r>
          </a:p>
          <a:p>
            <a:endParaRPr lang="en-US" sz="3600" dirty="0"/>
          </a:p>
          <a:p>
            <a:r>
              <a:rPr lang="en-US" sz="3600" dirty="0"/>
              <a:t>Thoughts? </a:t>
            </a:r>
          </a:p>
          <a:p>
            <a:endParaRPr lang="en-US" sz="3600" dirty="0"/>
          </a:p>
          <a:p>
            <a:endParaRPr lang="en-US" sz="2000" i="1" dirty="0"/>
          </a:p>
          <a:p>
            <a:endParaRPr lang="en-US" sz="2000" i="1" dirty="0"/>
          </a:p>
          <a:p>
            <a:r>
              <a:rPr lang="en-US" sz="2000" i="1" dirty="0"/>
              <a:t>Did you find the error in the video? </a:t>
            </a:r>
          </a:p>
        </p:txBody>
      </p:sp>
    </p:spTree>
    <p:extLst>
      <p:ext uri="{BB962C8B-B14F-4D97-AF65-F5344CB8AC3E}">
        <p14:creationId xmlns:p14="http://schemas.microsoft.com/office/powerpoint/2010/main" val="3851600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normAutofit/>
          </a:bodyPr>
          <a:lstStyle/>
          <a:p>
            <a:pPr marL="0" indent="0">
              <a:buNone/>
            </a:pPr>
            <a:r>
              <a:rPr lang="en-US" sz="2400" dirty="0"/>
              <a:t>Something tells me </a:t>
            </a:r>
            <a:r>
              <a:rPr lang="en-US" sz="2400" i="1" dirty="0"/>
              <a:t>he</a:t>
            </a:r>
            <a:r>
              <a:rPr lang="en-US" sz="2400" dirty="0"/>
              <a:t> would appreciate this</a:t>
            </a:r>
          </a:p>
        </p:txBody>
      </p:sp>
      <p:pic>
        <p:nvPicPr>
          <p:cNvPr id="8" name="Picture 2" descr="http://img01.deviantart.net/b7c7/i/2015/115/1/e/my_drawing_of_pinky_and_the_brain_by_darcygagnon-d4w214i.jpg"/>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tretch/>
        </p:blipFill>
        <p:spPr bwMode="auto">
          <a:xfrm>
            <a:off x="6126163" y="2323902"/>
            <a:ext cx="4481512" cy="336113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1"/>
          <p:cNvSpPr/>
          <p:nvPr/>
        </p:nvSpPr>
        <p:spPr>
          <a:xfrm>
            <a:off x="3962400" y="2346960"/>
            <a:ext cx="4709160" cy="1965960"/>
          </a:xfrm>
          <a:custGeom>
            <a:avLst/>
            <a:gdLst>
              <a:gd name="connsiteX0" fmla="*/ 472316 w 5135756"/>
              <a:gd name="connsiteY0" fmla="*/ 0 h 1965960"/>
              <a:gd name="connsiteX1" fmla="*/ 441836 w 5135756"/>
              <a:gd name="connsiteY1" fmla="*/ 1310640 h 1965960"/>
              <a:gd name="connsiteX2" fmla="*/ 5135756 w 5135756"/>
              <a:gd name="connsiteY2" fmla="*/ 1965960 h 1965960"/>
            </a:gdLst>
            <a:ahLst/>
            <a:cxnLst>
              <a:cxn ang="0">
                <a:pos x="connsiteX0" y="connsiteY0"/>
              </a:cxn>
              <a:cxn ang="0">
                <a:pos x="connsiteX1" y="connsiteY1"/>
              </a:cxn>
              <a:cxn ang="0">
                <a:pos x="connsiteX2" y="connsiteY2"/>
              </a:cxn>
            </a:cxnLst>
            <a:rect l="l" t="t" r="r" b="b"/>
            <a:pathLst>
              <a:path w="5135756" h="1965960">
                <a:moveTo>
                  <a:pt x="472316" y="0"/>
                </a:moveTo>
                <a:cubicBezTo>
                  <a:pt x="68456" y="491490"/>
                  <a:pt x="-335404" y="982980"/>
                  <a:pt x="441836" y="1310640"/>
                </a:cubicBezTo>
                <a:cubicBezTo>
                  <a:pt x="1219076" y="1638300"/>
                  <a:pt x="3177416" y="1802130"/>
                  <a:pt x="5135756" y="1965960"/>
                </a:cubicBezTo>
              </a:path>
            </a:pathLst>
          </a:custGeom>
          <a:noFill/>
          <a:ln w="57150">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5441648"/>
      </p:ext>
    </p:extLst>
  </p:cSld>
  <p:clrMapOvr>
    <a:masterClrMapping/>
  </p:clrMapOvr>
  <p:transition spd="slow">
    <p:push dir="u"/>
  </p:transition>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588</TotalTime>
  <Words>2587</Words>
  <Application>Microsoft Office PowerPoint</Application>
  <PresentationFormat>Widescreen</PresentationFormat>
  <Paragraphs>310</Paragraphs>
  <Slides>43</Slides>
  <Notes>34</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Calibri</vt:lpstr>
      <vt:lpstr>Century Schoolbook</vt:lpstr>
      <vt:lpstr>Wingdings 2</vt:lpstr>
      <vt:lpstr>View</vt:lpstr>
      <vt:lpstr>ACME (Or, “Taking over the World”)</vt:lpstr>
      <vt:lpstr>Introductions</vt:lpstr>
      <vt:lpstr>Class format</vt:lpstr>
      <vt:lpstr>Class goal</vt:lpstr>
      <vt:lpstr>Today </vt:lpstr>
      <vt:lpstr>Intro to ACME </vt:lpstr>
      <vt:lpstr>PowerPoint Presentation</vt:lpstr>
      <vt:lpstr>PowerPoint Presentation</vt:lpstr>
      <vt:lpstr>PowerPoint Presentation</vt:lpstr>
      <vt:lpstr>ACME</vt:lpstr>
      <vt:lpstr>Example</vt:lpstr>
      <vt:lpstr>Group Activity</vt:lpstr>
      <vt:lpstr>ACME</vt:lpstr>
      <vt:lpstr>Yeah…but, how?</vt:lpstr>
      <vt:lpstr>Why ACME?</vt:lpstr>
      <vt:lpstr>Not you</vt:lpstr>
      <vt:lpstr>Examples</vt:lpstr>
      <vt:lpstr>Examples</vt:lpstr>
      <vt:lpstr>Examples</vt:lpstr>
      <vt:lpstr>Examples</vt:lpstr>
      <vt:lpstr>Skills</vt:lpstr>
      <vt:lpstr>Answering questions</vt:lpstr>
      <vt:lpstr>ACME + Companies</vt:lpstr>
      <vt:lpstr>ACME + Companies 2</vt:lpstr>
      <vt:lpstr>Activity – the future </vt:lpstr>
      <vt:lpstr>Discussion</vt:lpstr>
      <vt:lpstr>ACME Grads</vt:lpstr>
      <vt:lpstr>ACME Grads</vt:lpstr>
      <vt:lpstr>Money? </vt:lpstr>
      <vt:lpstr>ACME</vt:lpstr>
      <vt:lpstr>So…what? </vt:lpstr>
      <vt:lpstr>Case study</vt:lpstr>
      <vt:lpstr>Case study</vt:lpstr>
      <vt:lpstr>Reality</vt:lpstr>
      <vt:lpstr>This course</vt:lpstr>
      <vt:lpstr>This course – content </vt:lpstr>
      <vt:lpstr>Poll</vt:lpstr>
      <vt:lpstr>Take-away</vt:lpstr>
      <vt:lpstr>For Next Class</vt:lpstr>
      <vt:lpstr>Assignment</vt:lpstr>
      <vt:lpstr>Review </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Power of Applied mathematics</dc:title>
  <dc:creator>Jacob Brown</dc:creator>
  <cp:lastModifiedBy>Stacie Mason</cp:lastModifiedBy>
  <cp:revision>122</cp:revision>
  <dcterms:created xsi:type="dcterms:W3CDTF">2016-06-04T18:26:22Z</dcterms:created>
  <dcterms:modified xsi:type="dcterms:W3CDTF">2017-01-11T16:55:40Z</dcterms:modified>
</cp:coreProperties>
</file>

<file path=docProps/thumbnail.jpeg>
</file>